
<file path=[Content_Types].xml><?xml version="1.0" encoding="utf-8"?>
<Types xmlns="http://schemas.openxmlformats.org/package/2006/content-types">
  <Default Extension="tmp" ContentType="image/png"/>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diagrams/data1.xml" ContentType="application/vnd.openxmlformats-officedocument.drawingml.diagramData+xml"/>
  <Override PartName="/ppt/drawings/drawing4.xml" ContentType="application/vnd.openxmlformats-officedocument.drawingml.chartshapes+xml"/>
  <Override PartName="/ppt/drawings/drawing3.xml" ContentType="application/vnd.openxmlformats-officedocument.drawingml.chartshapes+xml"/>
  <Override PartName="/ppt/drawings/drawing2.xml" ContentType="application/vnd.openxmlformats-officedocument.drawingml.chartshapes+xml"/>
  <Override PartName="/ppt/drawings/drawing1.xml" ContentType="application/vnd.openxmlformats-officedocument.drawingml.chartshapes+xml"/>
  <Override PartName="/ppt/presentation.xml" ContentType="application/vnd.openxmlformats-officedocument.presentationml.presentation.main+xml"/>
  <Override PartName="/ppt/slides/slide35.xml" ContentType="application/vnd.openxmlformats-officedocument.presentationml.slide+xml"/>
  <Override PartName="/ppt/slides/slide9.xml" ContentType="application/vnd.openxmlformats-officedocument.presentationml.slide+xml"/>
  <Override PartName="/ppt/slides/slide7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77.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18.xml" ContentType="application/vnd.openxmlformats-officedocument.presentationml.slide+xml"/>
  <Override PartName="/ppt/slides/slide76.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6.xml" ContentType="application/vnd.openxmlformats-officedocument.presentationml.slide+xml"/>
  <Override PartName="/ppt/slides/slide40.xml" ContentType="application/vnd.openxmlformats-officedocument.presentationml.slide+xml"/>
  <Override PartName="/ppt/slides/slide42.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41.xml" ContentType="application/vnd.openxmlformats-officedocument.presentationml.slide+xml"/>
  <Override PartName="/ppt/slides/slide61.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60.xml" ContentType="application/vnd.openxmlformats-officedocument.presentationml.slide+xml"/>
  <Override PartName="/ppt/slides/slide62.xml" ContentType="application/vnd.openxmlformats-officedocument.presentationml.slide+xml"/>
  <Override PartName="/ppt/slides/slide58.xml" ContentType="application/vnd.openxmlformats-officedocument.presentationml.slide+xml"/>
  <Override PartName="/ppt/slides/slide48.xml" ContentType="application/vnd.openxmlformats-officedocument.presentationml.slide+xml"/>
  <Override PartName="/ppt/slides/slide59.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9.xml" ContentType="application/vnd.openxmlformats-officedocument.presentationml.slide+xml"/>
  <Override PartName="/ppt/slides/slide47.xml" ContentType="application/vnd.openxmlformats-officedocument.presentationml.slide+xml"/>
  <Override PartName="/ppt/slides/slide51.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0.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slideMasters/slideMaster1.xml" ContentType="application/vnd.openxmlformats-officedocument.presentationml.slideMaster+xml"/>
  <Override PartName="/ppt/notesSlides/notesSlide28.xml" ContentType="application/vnd.openxmlformats-officedocument.presentationml.notesSlide+xml"/>
  <Override PartName="/ppt/notesSlides/notesSlide24.xml" ContentType="application/vnd.openxmlformats-officedocument.presentationml.notesSlide+xml"/>
  <Override PartName="/ppt/notesSlides/notesSlide36.xml" ContentType="application/vnd.openxmlformats-officedocument.presentationml.notesSlide+xml"/>
  <Override PartName="/ppt/notesSlides/notesSlide3.xml" ContentType="application/vnd.openxmlformats-officedocument.presentationml.notesSlide+xml"/>
  <Override PartName="/ppt/notesSlides/notesSlide35.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2.xml" ContentType="application/vnd.openxmlformats-officedocument.presentationml.notesSlide+xml"/>
  <Override PartName="/ppt/notesSlides/notesSlide21.xml" ContentType="application/vnd.openxmlformats-officedocument.presentationml.notesSlide+xml"/>
  <Override PartName="/ppt/notesSlides/notesSlide29.xml" ContentType="application/vnd.openxmlformats-officedocument.presentationml.notesSlide+xml"/>
  <Override PartName="/ppt/notesSlides/notesSlide1.xml" ContentType="application/vnd.openxmlformats-officedocument.presentationml.notesSlide+xml"/>
  <Override PartName="/ppt/notesSlides/notesSlide23.xml" ContentType="application/vnd.openxmlformats-officedocument.presentationml.notesSlide+xml"/>
  <Override PartName="/ppt/notesSlides/notesSlide4.xml" ContentType="application/vnd.openxmlformats-officedocument.presentationml.notesSlide+xml"/>
  <Override PartName="/ppt/notesSlides/notesSlide34.xml" ContentType="application/vnd.openxmlformats-officedocument.presentationml.notesSlide+xml"/>
  <Override PartName="/ppt/notesSlides/notesSlide2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18.xml" ContentType="application/vnd.openxmlformats-officedocument.presentationml.notesSlide+xml"/>
  <Override PartName="/ppt/slideLayouts/slideLayout4.xml" ContentType="application/vnd.openxmlformats-officedocument.presentationml.slideLayout+xml"/>
  <Override PartName="/ppt/notesSlides/notesSlide19.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15.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notesSlides/notesSlide9.xml" ContentType="application/vnd.openxmlformats-officedocument.presentationml.notesSlide+xml"/>
  <Override PartName="/ppt/notesSlides/notesSlide17.xml" ContentType="application/vnd.openxmlformats-officedocument.presentationml.notesSlide+xml"/>
  <Override PartName="/ppt/slideLayouts/slideLayout9.xml" ContentType="application/vnd.openxmlformats-officedocument.presentationml.slideLayout+xml"/>
  <Override PartName="/ppt/notesSlides/notesSlide16.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chart1.xml" ContentType="application/vnd.openxmlformats-officedocument.drawingml.chart+xml"/>
  <Override PartName="/ppt/diagrams/colors1.xml" ContentType="application/vnd.openxmlformats-officedocument.drawingml.diagramColors+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handoutMasters/handoutMaster1.xml" ContentType="application/vnd.openxmlformats-officedocument.presentationml.handoutMaster+xml"/>
  <Override PartName="/ppt/diagrams/layout1.xml" ContentType="application/vnd.openxmlformats-officedocument.drawingml.diagramLayout+xml"/>
  <Override PartName="/ppt/diagrams/quickStyle1.xml" ContentType="application/vnd.openxmlformats-officedocument.drawingml.diagramStyle+xml"/>
  <Override PartName="/ppt/theme/theme3.xml" ContentType="application/vnd.openxmlformats-officedocument.theme+xml"/>
  <Override PartName="/ppt/diagrams/drawing1.xml" ContentType="application/vnd.ms-office.drawingml.diagramDrawing+xml"/>
  <Override PartName="/ppt/charts/chart9.xml" ContentType="application/vnd.openxmlformats-officedocument.drawingml.chart+xml"/>
  <Override PartName="/ppt/charts/chart4.xml" ContentType="application/vnd.openxmlformats-officedocument.drawingml.chart+xml"/>
  <Override PartName="/ppt/charts/chart3.xml" ContentType="application/vnd.openxmlformats-officedocument.drawingml.chart+xml"/>
  <Override PartName="/ppt/charts/chart12.xml" ContentType="application/vnd.openxmlformats-officedocument.drawingml.chart+xml"/>
  <Override PartName="/ppt/charts/chart11.xml" ContentType="application/vnd.openxmlformats-officedocument.drawingml.chart+xml"/>
  <Override PartName="/ppt/charts/chart10.xml" ContentType="application/vnd.openxmlformats-officedocument.drawingml.chart+xml"/>
  <Override PartName="/ppt/charts/chart5.xml" ContentType="application/vnd.openxmlformats-officedocument.drawingml.chart+xml"/>
  <Override PartName="/ppt/notesMasters/notesMaster1.xml" ContentType="application/vnd.openxmlformats-officedocument.presentationml.notesMaster+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14.xml" ContentType="application/vnd.openxmlformats-officedocument.drawingml.chart+xml"/>
  <Override PartName="/ppt/charts/chart13.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16.xml" ContentType="application/vnd.openxmlformats-officedocument.drawingml.chart+xml"/>
  <Override PartName="/ppt/charts/chart15.xml" ContentType="application/vnd.openxmlformats-officedocument.drawingml.char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3"/>
  </p:notesMasterIdLst>
  <p:handoutMasterIdLst>
    <p:handoutMasterId r:id="rId84"/>
  </p:handoutMasterIdLst>
  <p:sldIdLst>
    <p:sldId id="273" r:id="rId5"/>
    <p:sldId id="266" r:id="rId6"/>
    <p:sldId id="276" r:id="rId7"/>
    <p:sldId id="376" r:id="rId8"/>
    <p:sldId id="377" r:id="rId9"/>
    <p:sldId id="378" r:id="rId10"/>
    <p:sldId id="379" r:id="rId11"/>
    <p:sldId id="380" r:id="rId12"/>
    <p:sldId id="381" r:id="rId13"/>
    <p:sldId id="385" r:id="rId14"/>
    <p:sldId id="386" r:id="rId15"/>
    <p:sldId id="387" r:id="rId16"/>
    <p:sldId id="388" r:id="rId17"/>
    <p:sldId id="389" r:id="rId18"/>
    <p:sldId id="390" r:id="rId19"/>
    <p:sldId id="391" r:id="rId20"/>
    <p:sldId id="440" r:id="rId21"/>
    <p:sldId id="277" r:id="rId22"/>
    <p:sldId id="384" r:id="rId23"/>
    <p:sldId id="371" r:id="rId24"/>
    <p:sldId id="375" r:id="rId25"/>
    <p:sldId id="372" r:id="rId26"/>
    <p:sldId id="374" r:id="rId27"/>
    <p:sldId id="373" r:id="rId28"/>
    <p:sldId id="292" r:id="rId29"/>
    <p:sldId id="397" r:id="rId30"/>
    <p:sldId id="365" r:id="rId31"/>
    <p:sldId id="392" r:id="rId32"/>
    <p:sldId id="393" r:id="rId33"/>
    <p:sldId id="394" r:id="rId34"/>
    <p:sldId id="395" r:id="rId35"/>
    <p:sldId id="396" r:id="rId36"/>
    <p:sldId id="431" r:id="rId37"/>
    <p:sldId id="432" r:id="rId38"/>
    <p:sldId id="433" r:id="rId39"/>
    <p:sldId id="434" r:id="rId40"/>
    <p:sldId id="435" r:id="rId41"/>
    <p:sldId id="436" r:id="rId42"/>
    <p:sldId id="437" r:id="rId43"/>
    <p:sldId id="438" r:id="rId44"/>
    <p:sldId id="439" r:id="rId45"/>
    <p:sldId id="370" r:id="rId46"/>
    <p:sldId id="424" r:id="rId47"/>
    <p:sldId id="425" r:id="rId48"/>
    <p:sldId id="426" r:id="rId49"/>
    <p:sldId id="427" r:id="rId50"/>
    <p:sldId id="428" r:id="rId51"/>
    <p:sldId id="429" r:id="rId52"/>
    <p:sldId id="430" r:id="rId53"/>
    <p:sldId id="359" r:id="rId54"/>
    <p:sldId id="398" r:id="rId55"/>
    <p:sldId id="399" r:id="rId56"/>
    <p:sldId id="400" r:id="rId57"/>
    <p:sldId id="401" r:id="rId58"/>
    <p:sldId id="402" r:id="rId59"/>
    <p:sldId id="403" r:id="rId60"/>
    <p:sldId id="404" r:id="rId61"/>
    <p:sldId id="405" r:id="rId62"/>
    <p:sldId id="406" r:id="rId63"/>
    <p:sldId id="407" r:id="rId64"/>
    <p:sldId id="408" r:id="rId65"/>
    <p:sldId id="409" r:id="rId66"/>
    <p:sldId id="410" r:id="rId67"/>
    <p:sldId id="411" r:id="rId68"/>
    <p:sldId id="412" r:id="rId69"/>
    <p:sldId id="413" r:id="rId70"/>
    <p:sldId id="414" r:id="rId71"/>
    <p:sldId id="415" r:id="rId72"/>
    <p:sldId id="416" r:id="rId73"/>
    <p:sldId id="417" r:id="rId74"/>
    <p:sldId id="418" r:id="rId75"/>
    <p:sldId id="419" r:id="rId76"/>
    <p:sldId id="420" r:id="rId77"/>
    <p:sldId id="421" r:id="rId78"/>
    <p:sldId id="422" r:id="rId79"/>
    <p:sldId id="423" r:id="rId80"/>
    <p:sldId id="305" r:id="rId81"/>
    <p:sldId id="274" r:id="rId8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cel Energy" initials="XE" lastIdx="1" clrIdx="0"/>
  <p:cmAuthor id="1" name="Klemm" initials="KRK" lastIdx="2" clrIdx="1"/>
  <p:cmAuthor id="2" name="Kerry Klemm" initials="KRK" lastIdx="1" clrIdx="2"/>
  <p:cmAuthor id="3" name="Neil Cowan" initials="NC" lastIdx="2" clrIdx="3"/>
  <p:cmAuthor id="4" name="Shawn Queenan" initials="SQ"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00000"/>
    <a:srgbClr val="D81E05"/>
    <a:srgbClr val="EE1C10"/>
    <a:srgbClr val="EEEFE5"/>
    <a:srgbClr val="ECEDE3"/>
    <a:srgbClr val="69913B"/>
    <a:srgbClr val="D77600"/>
    <a:srgbClr val="CAAC97"/>
    <a:srgbClr val="0066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78" autoAdjust="0"/>
    <p:restoredTop sz="75310" autoAdjust="0"/>
  </p:normalViewPr>
  <p:slideViewPr>
    <p:cSldViewPr>
      <p:cViewPr>
        <p:scale>
          <a:sx n="90" d="100"/>
          <a:sy n="90" d="100"/>
        </p:scale>
        <p:origin x="-127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286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handoutMaster" Target="handoutMasters/handoutMaster1.xml"/><Relationship Id="rId89"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208015\Desktop\2017%20Solar%20Programs\3%20Case%20Settlement%202017\3%20Case%20Stakeholders%20-%20Existing%20Programs\2017-12-15%20Meeting%204\2017%20Year%20End%20Solar%20Stakeholder%20Dashboard.xlsx" TargetMode="Externa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208015\AppData\Local\Microsoft\Windows\Temporary%20Internet%20Files\Content.Outlook\W7DIALYD\Copy%20of%20Attachment%20G_2016_SQ.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208015\AppData\Local\Microsoft\Windows\Temporary%20Internet%20Files\Content.Outlook\W7DIALYD\Copy%20of%20Attachment%20G_2016_SQ.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orp.xcelenergy.com\SharedData\SSP-SS\SolarRewards\CO%20SR%20Community\Reporting\Dashboard\Example%20Subscriber%20Dashboard%20Bar%20Graph%202.25.18.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orp.xcelenergy.com\SharedData\SSP-SS\SolarRewards\CO%20SR%20Community\Reporting\Dashboard\Example%20Subscriber%20Dashboard%20Bar%20Graph%202.25.18.xlsx" TargetMode="Externa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15.xml.rels><?xml version="1.0" encoding="UTF-8" standalone="yes"?>
<Relationships xmlns="http://schemas.openxmlformats.org/package/2006/relationships"><Relationship Id="rId1" Type="http://schemas.openxmlformats.org/officeDocument/2006/relationships/oleObject" Target="file:///\\fnpcplm02\home\227852\Choice%20Product\Renewable%20Connect\Stakeholders%20Report\Book1.xlsx" TargetMode="Externa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17.xml.rels><?xml version="1.0" encoding="UTF-8" standalone="yes"?>
<Relationships xmlns="http://schemas.openxmlformats.org/package/2006/relationships"><Relationship Id="rId1" Type="http://schemas.openxmlformats.org/officeDocument/2006/relationships/oleObject" Target="file:///\\fnpcplm02\home\227852\Choice%20Product\Renewable%20Connect\Stakeholders%20Report\SOLAR%20REWARD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fnpcplm02\home\227852\Choice%20Product\Renewable%20Connect\Stakeholders%20Report\SOLAR%20REWARD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fnpcplm02\home\227852\Choice%20Product\Renewable%20Connect\Stakeholders%20Report\SOLAR%20REWARDS.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fnpcplm02\home\227852\Choice%20Product\Renewable%20Connect\Stakeholders%20Report\Clean_FINAL%20STANDARD%20REPORT.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fnpcplm02\home\227852\Choice%20Product\Renewable%20Connect\Stakeholders%20Report\BBB2018_Renewable_Connect_FINAL%20STANDARD%20REPO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264554430696163"/>
          <c:y val="0.19442620231904315"/>
          <c:w val="0.48518972628421442"/>
          <c:h val="0.67454302994631921"/>
        </c:manualLayout>
      </c:layout>
      <c:barChart>
        <c:barDir val="col"/>
        <c:grouping val="stacked"/>
        <c:varyColors val="0"/>
        <c:ser>
          <c:idx val="0"/>
          <c:order val="0"/>
          <c:tx>
            <c:strRef>
              <c:f>'Data Summary'!$A$61</c:f>
              <c:strCache>
                <c:ptCount val="1"/>
                <c:pt idx="0">
                  <c:v>S*R Small </c:v>
                </c:pt>
              </c:strCache>
            </c:strRef>
          </c:tx>
          <c:spPr>
            <a:solidFill>
              <a:schemeClr val="accent3"/>
            </a:solidFill>
          </c:spPr>
          <c:invertIfNegative val="0"/>
          <c:cat>
            <c:strRef>
              <c:f>'Data Summary'!$B$60:$M$60</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Summary'!$B$61:$M$61</c:f>
              <c:numCache>
                <c:formatCode>_(* #,##0_);_(* \(#,##0\);_(* "-"??_);_(@_)</c:formatCode>
                <c:ptCount val="12"/>
                <c:pt idx="0">
                  <c:v>2002.1039999999998</c:v>
                </c:pt>
                <c:pt idx="1">
                  <c:v>4693.9029999999993</c:v>
                </c:pt>
                <c:pt idx="2">
                  <c:v>6696.5719999999992</c:v>
                </c:pt>
                <c:pt idx="3">
                  <c:v>8731.9969999999994</c:v>
                </c:pt>
                <c:pt idx="4">
                  <c:v>9960.5419999999995</c:v>
                </c:pt>
                <c:pt idx="5">
                  <c:v>10848.21</c:v>
                </c:pt>
                <c:pt idx="6">
                  <c:v>11784.300999999999</c:v>
                </c:pt>
                <c:pt idx="7">
                  <c:v>12588.349</c:v>
                </c:pt>
                <c:pt idx="8">
                  <c:v>13514.216</c:v>
                </c:pt>
                <c:pt idx="9">
                  <c:v>14526.962</c:v>
                </c:pt>
                <c:pt idx="10">
                  <c:v>15381.916999999999</c:v>
                </c:pt>
                <c:pt idx="11">
                  <c:v>16537.223999999998</c:v>
                </c:pt>
              </c:numCache>
            </c:numRef>
          </c:val>
        </c:ser>
        <c:ser>
          <c:idx val="2"/>
          <c:order val="1"/>
          <c:tx>
            <c:strRef>
              <c:f>'Data Summary'!$A$62</c:f>
              <c:strCache>
                <c:ptCount val="1"/>
                <c:pt idx="0">
                  <c:v>S*R Medium </c:v>
                </c:pt>
              </c:strCache>
            </c:strRef>
          </c:tx>
          <c:spPr>
            <a:solidFill>
              <a:schemeClr val="accent5"/>
            </a:solidFill>
          </c:spPr>
          <c:invertIfNegative val="0"/>
          <c:cat>
            <c:strRef>
              <c:f>'Data Summary'!$B$60:$M$60</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Summary'!$B$62:$M$62</c:f>
              <c:numCache>
                <c:formatCode>_(* #,##0_);_(* \(#,##0\);_(* "-"??_);_(@_)</c:formatCode>
                <c:ptCount val="12"/>
                <c:pt idx="0">
                  <c:v>5958.6900000000005</c:v>
                </c:pt>
                <c:pt idx="1">
                  <c:v>5958.6900000000005</c:v>
                </c:pt>
                <c:pt idx="2">
                  <c:v>5958.6900000000005</c:v>
                </c:pt>
                <c:pt idx="3">
                  <c:v>15691.635000000002</c:v>
                </c:pt>
                <c:pt idx="4">
                  <c:v>15691.635000000002</c:v>
                </c:pt>
                <c:pt idx="5">
                  <c:v>15691.635000000002</c:v>
                </c:pt>
                <c:pt idx="6">
                  <c:v>21817.511000000002</c:v>
                </c:pt>
                <c:pt idx="7">
                  <c:v>21817.511000000002</c:v>
                </c:pt>
                <c:pt idx="8">
                  <c:v>21817.511000000002</c:v>
                </c:pt>
                <c:pt idx="9">
                  <c:v>29843.581000000002</c:v>
                </c:pt>
                <c:pt idx="10">
                  <c:v>29843.581000000002</c:v>
                </c:pt>
                <c:pt idx="11">
                  <c:v>30572.081000000002</c:v>
                </c:pt>
              </c:numCache>
            </c:numRef>
          </c:val>
        </c:ser>
        <c:ser>
          <c:idx val="4"/>
          <c:order val="2"/>
          <c:tx>
            <c:strRef>
              <c:f>'Data Summary'!$A$63</c:f>
              <c:strCache>
                <c:ptCount val="1"/>
                <c:pt idx="0">
                  <c:v>S*R Large</c:v>
                </c:pt>
              </c:strCache>
            </c:strRef>
          </c:tx>
          <c:spPr>
            <a:solidFill>
              <a:schemeClr val="accent4">
                <a:lumMod val="75000"/>
              </a:schemeClr>
            </a:solidFill>
          </c:spPr>
          <c:invertIfNegative val="0"/>
          <c:cat>
            <c:strRef>
              <c:f>'Data Summary'!$B$60:$M$60</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Summary'!$B$63:$M$63</c:f>
              <c:numCache>
                <c:formatCode>_(* #,##0_);_(* \(#,##0\);_(* "-"??_);_(@_)</c:formatCode>
                <c:ptCount val="12"/>
                <c:pt idx="0">
                  <c:v>0</c:v>
                </c:pt>
                <c:pt idx="1">
                  <c:v>0</c:v>
                </c:pt>
                <c:pt idx="2">
                  <c:v>0</c:v>
                </c:pt>
                <c:pt idx="3">
                  <c:v>0</c:v>
                </c:pt>
                <c:pt idx="4">
                  <c:v>0</c:v>
                </c:pt>
                <c:pt idx="5">
                  <c:v>0</c:v>
                </c:pt>
                <c:pt idx="6">
                  <c:v>0</c:v>
                </c:pt>
                <c:pt idx="7">
                  <c:v>0</c:v>
                </c:pt>
                <c:pt idx="8">
                  <c:v>0</c:v>
                </c:pt>
                <c:pt idx="9">
                  <c:v>0</c:v>
                </c:pt>
                <c:pt idx="10">
                  <c:v>5997</c:v>
                </c:pt>
                <c:pt idx="11">
                  <c:v>5997</c:v>
                </c:pt>
              </c:numCache>
            </c:numRef>
          </c:val>
        </c:ser>
        <c:ser>
          <c:idx val="5"/>
          <c:order val="3"/>
          <c:tx>
            <c:strRef>
              <c:f>'Data Summary'!$A$64</c:f>
              <c:strCache>
                <c:ptCount val="1"/>
                <c:pt idx="0">
                  <c:v>S*R Small Low-income</c:v>
                </c:pt>
              </c:strCache>
            </c:strRef>
          </c:tx>
          <c:invertIfNegative val="0"/>
          <c:cat>
            <c:strRef>
              <c:f>'Data Summary'!$B$60:$M$60</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Summary'!$B$64:$M$64</c:f>
              <c:numCache>
                <c:formatCode>_(* #,##0_);_(* \(#,##0\);_(* "-"??_);_(@_)</c:formatCode>
                <c:ptCount val="12"/>
                <c:pt idx="0">
                  <c:v>0</c:v>
                </c:pt>
                <c:pt idx="1">
                  <c:v>0</c:v>
                </c:pt>
                <c:pt idx="2">
                  <c:v>0</c:v>
                </c:pt>
                <c:pt idx="3">
                  <c:v>0</c:v>
                </c:pt>
                <c:pt idx="4">
                  <c:v>0</c:v>
                </c:pt>
                <c:pt idx="5">
                  <c:v>0</c:v>
                </c:pt>
                <c:pt idx="6">
                  <c:v>6.55</c:v>
                </c:pt>
                <c:pt idx="7">
                  <c:v>35.24</c:v>
                </c:pt>
                <c:pt idx="8">
                  <c:v>58.510000000000005</c:v>
                </c:pt>
                <c:pt idx="9">
                  <c:v>70.47</c:v>
                </c:pt>
                <c:pt idx="10">
                  <c:v>121.91499999999999</c:v>
                </c:pt>
                <c:pt idx="11">
                  <c:v>133.29499999999999</c:v>
                </c:pt>
              </c:numCache>
            </c:numRef>
          </c:val>
        </c:ser>
        <c:ser>
          <c:idx val="6"/>
          <c:order val="4"/>
          <c:tx>
            <c:strRef>
              <c:f>'Data Summary'!$A$65</c:f>
              <c:strCache>
                <c:ptCount val="1"/>
                <c:pt idx="0">
                  <c:v>NEM Small</c:v>
                </c:pt>
              </c:strCache>
            </c:strRef>
          </c:tx>
          <c:spPr>
            <a:solidFill>
              <a:srgbClr val="C00000"/>
            </a:solidFill>
          </c:spPr>
          <c:invertIfNegative val="0"/>
          <c:cat>
            <c:strRef>
              <c:f>'Data Summary'!$B$60:$M$60</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Summary'!$B$65:$M$65</c:f>
              <c:numCache>
                <c:formatCode>_(* #,##0_);_(* \(#,##0\);_(* "-"??_);_(@_)</c:formatCode>
                <c:ptCount val="12"/>
                <c:pt idx="0">
                  <c:v>1503.3699999999997</c:v>
                </c:pt>
                <c:pt idx="1">
                  <c:v>3324.8799999999992</c:v>
                </c:pt>
                <c:pt idx="2">
                  <c:v>5372.75</c:v>
                </c:pt>
                <c:pt idx="3">
                  <c:v>7690.0650000000005</c:v>
                </c:pt>
                <c:pt idx="4">
                  <c:v>9875.0450000000001</c:v>
                </c:pt>
                <c:pt idx="5">
                  <c:v>12247.627999999999</c:v>
                </c:pt>
                <c:pt idx="6">
                  <c:v>14074.347999999998</c:v>
                </c:pt>
                <c:pt idx="7">
                  <c:v>16421.402999999998</c:v>
                </c:pt>
                <c:pt idx="8">
                  <c:v>19198.865999999998</c:v>
                </c:pt>
                <c:pt idx="9">
                  <c:v>21788.204999999998</c:v>
                </c:pt>
                <c:pt idx="10">
                  <c:v>24940.608</c:v>
                </c:pt>
                <c:pt idx="11">
                  <c:v>27440.222000000002</c:v>
                </c:pt>
              </c:numCache>
            </c:numRef>
          </c:val>
        </c:ser>
        <c:ser>
          <c:idx val="8"/>
          <c:order val="5"/>
          <c:tx>
            <c:strRef>
              <c:f>'Data Summary'!$A$66</c:f>
              <c:strCache>
                <c:ptCount val="1"/>
                <c:pt idx="0">
                  <c:v>NEM Medium</c:v>
                </c:pt>
              </c:strCache>
            </c:strRef>
          </c:tx>
          <c:spPr>
            <a:solidFill>
              <a:schemeClr val="accent2">
                <a:lumMod val="60000"/>
                <a:lumOff val="40000"/>
              </a:schemeClr>
            </a:solidFill>
          </c:spPr>
          <c:invertIfNegative val="0"/>
          <c:cat>
            <c:strRef>
              <c:f>'Data Summary'!$B$60:$M$60</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Summary'!$B$66:$M$66</c:f>
              <c:numCache>
                <c:formatCode>_(* #,##0_);_(* \(#,##0\);_(* "-"??_);_(@_)</c:formatCode>
                <c:ptCount val="12"/>
                <c:pt idx="0">
                  <c:v>2250.7150000000001</c:v>
                </c:pt>
                <c:pt idx="1">
                  <c:v>2749.7150000000001</c:v>
                </c:pt>
                <c:pt idx="2">
                  <c:v>2749.7150000000001</c:v>
                </c:pt>
                <c:pt idx="3">
                  <c:v>3672.4949999999999</c:v>
                </c:pt>
                <c:pt idx="4">
                  <c:v>3672.4949999999999</c:v>
                </c:pt>
                <c:pt idx="5">
                  <c:v>3724.4949999999999</c:v>
                </c:pt>
                <c:pt idx="6">
                  <c:v>5186.0259999999998</c:v>
                </c:pt>
                <c:pt idx="7">
                  <c:v>5447.0259999999998</c:v>
                </c:pt>
                <c:pt idx="8">
                  <c:v>5447.0259999999998</c:v>
                </c:pt>
                <c:pt idx="9">
                  <c:v>5514.5259999999998</c:v>
                </c:pt>
                <c:pt idx="10">
                  <c:v>5539.5360000000001</c:v>
                </c:pt>
                <c:pt idx="11">
                  <c:v>5539.5360000000001</c:v>
                </c:pt>
              </c:numCache>
            </c:numRef>
          </c:val>
        </c:ser>
        <c:ser>
          <c:idx val="10"/>
          <c:order val="6"/>
          <c:tx>
            <c:strRef>
              <c:f>'Data Summary'!$A$67</c:f>
              <c:strCache>
                <c:ptCount val="1"/>
                <c:pt idx="0">
                  <c:v>NEM Large</c:v>
                </c:pt>
              </c:strCache>
            </c:strRef>
          </c:tx>
          <c:spPr>
            <a:solidFill>
              <a:schemeClr val="accent1"/>
            </a:solidFill>
          </c:spPr>
          <c:invertIfNegative val="0"/>
          <c:cat>
            <c:strRef>
              <c:f>'Data Summary'!$B$60:$M$60</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Summary'!$B$67:$M$67</c:f>
              <c:numCache>
                <c:formatCode>_(* #,##0_);_(* \(#,##0\);_(* "-"??_);_(@_)</c:formatCode>
                <c:ptCount val="12"/>
                <c:pt idx="0">
                  <c:v>0</c:v>
                </c:pt>
                <c:pt idx="1">
                  <c:v>0</c:v>
                </c:pt>
                <c:pt idx="2">
                  <c:v>0</c:v>
                </c:pt>
                <c:pt idx="3">
                  <c:v>0</c:v>
                </c:pt>
                <c:pt idx="4">
                  <c:v>0</c:v>
                </c:pt>
                <c:pt idx="5">
                  <c:v>0</c:v>
                </c:pt>
                <c:pt idx="6">
                  <c:v>0</c:v>
                </c:pt>
                <c:pt idx="7">
                  <c:v>0</c:v>
                </c:pt>
                <c:pt idx="8">
                  <c:v>0</c:v>
                </c:pt>
                <c:pt idx="9">
                  <c:v>11779</c:v>
                </c:pt>
                <c:pt idx="10">
                  <c:v>11779</c:v>
                </c:pt>
                <c:pt idx="11">
                  <c:v>11779</c:v>
                </c:pt>
              </c:numCache>
            </c:numRef>
          </c:val>
        </c:ser>
        <c:dLbls>
          <c:showLegendKey val="0"/>
          <c:showVal val="0"/>
          <c:showCatName val="0"/>
          <c:showSerName val="0"/>
          <c:showPercent val="0"/>
          <c:showBubbleSize val="0"/>
        </c:dLbls>
        <c:gapWidth val="150"/>
        <c:overlap val="100"/>
        <c:axId val="186022144"/>
        <c:axId val="206798848"/>
      </c:barChart>
      <c:catAx>
        <c:axId val="186022144"/>
        <c:scaling>
          <c:orientation val="minMax"/>
        </c:scaling>
        <c:delete val="0"/>
        <c:axPos val="b"/>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206798848"/>
        <c:crosses val="autoZero"/>
        <c:auto val="1"/>
        <c:lblAlgn val="ctr"/>
        <c:lblOffset val="100"/>
        <c:noMultiLvlLbl val="0"/>
      </c:catAx>
      <c:valAx>
        <c:axId val="206798848"/>
        <c:scaling>
          <c:orientation val="minMax"/>
          <c:max val="100000"/>
        </c:scaling>
        <c:delete val="0"/>
        <c:axPos val="l"/>
        <c:majorGridlines/>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86022144"/>
        <c:crosses val="autoZero"/>
        <c:crossBetween val="between"/>
      </c:valAx>
    </c:plotArea>
    <c:legend>
      <c:legendPos val="r"/>
      <c:layout>
        <c:manualLayout>
          <c:xMode val="edge"/>
          <c:yMode val="edge"/>
          <c:x val="0.67660279965004377"/>
          <c:y val="0.21202518853169228"/>
          <c:w val="0.29967754030746158"/>
          <c:h val="0.67949831755373447"/>
        </c:manualLayout>
      </c:layout>
      <c:overlay val="0"/>
      <c:txPr>
        <a:bodyPr/>
        <a:lstStyle/>
        <a:p>
          <a:pPr>
            <a:defRPr sz="14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tx1">
          <a:lumMod val="50000"/>
          <a:lumOff val="50000"/>
        </a:schemeClr>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248642721029737"/>
          <c:y val="0.164313550358444"/>
          <c:w val="0.71840259550889474"/>
          <c:h val="0.62918331131657379"/>
        </c:manualLayout>
      </c:layout>
      <c:barChart>
        <c:barDir val="col"/>
        <c:grouping val="clustered"/>
        <c:varyColors val="0"/>
        <c:ser>
          <c:idx val="0"/>
          <c:order val="0"/>
          <c:tx>
            <c:strRef>
              <c:f>'Data Summary'!$A$12</c:f>
              <c:strCache>
                <c:ptCount val="1"/>
                <c:pt idx="0">
                  <c:v>Net Metering Capacity (kW)</c:v>
                </c:pt>
              </c:strCache>
            </c:strRef>
          </c:tx>
          <c:invertIfNegative val="0"/>
          <c:cat>
            <c:strRef>
              <c:f>'Data Summary'!$B$11:$M$11</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Summary'!$B$12:$M$12</c:f>
              <c:numCache>
                <c:formatCode>_(* #,##0_);_(* \(#,##0\);_(* "-"??_);_(@_)</c:formatCode>
                <c:ptCount val="12"/>
                <c:pt idx="0">
                  <c:v>1491.8799999999997</c:v>
                </c:pt>
                <c:pt idx="1">
                  <c:v>1788.06</c:v>
                </c:pt>
                <c:pt idx="2">
                  <c:v>2039.9000000000008</c:v>
                </c:pt>
                <c:pt idx="3">
                  <c:v>2274.4000000000005</c:v>
                </c:pt>
                <c:pt idx="4">
                  <c:v>2109.8550000000009</c:v>
                </c:pt>
                <c:pt idx="5">
                  <c:v>2348.7330000000002</c:v>
                </c:pt>
                <c:pt idx="6">
                  <c:v>1817.4549999999988</c:v>
                </c:pt>
                <c:pt idx="7">
                  <c:v>2332.69</c:v>
                </c:pt>
                <c:pt idx="8">
                  <c:v>2760.2729999999988</c:v>
                </c:pt>
                <c:pt idx="9">
                  <c:v>2578.4289999999992</c:v>
                </c:pt>
                <c:pt idx="10">
                  <c:v>3138.6030000000019</c:v>
                </c:pt>
                <c:pt idx="11">
                  <c:v>2485.3139999999999</c:v>
                </c:pt>
              </c:numCache>
            </c:numRef>
          </c:val>
        </c:ser>
        <c:dLbls>
          <c:showLegendKey val="0"/>
          <c:showVal val="0"/>
          <c:showCatName val="0"/>
          <c:showSerName val="0"/>
          <c:showPercent val="0"/>
          <c:showBubbleSize val="0"/>
        </c:dLbls>
        <c:gapWidth val="150"/>
        <c:axId val="165645696"/>
        <c:axId val="165647488"/>
      </c:barChart>
      <c:lineChart>
        <c:grouping val="standard"/>
        <c:varyColors val="0"/>
        <c:ser>
          <c:idx val="1"/>
          <c:order val="1"/>
          <c:tx>
            <c:strRef>
              <c:f>'Data Summary'!$A$13</c:f>
              <c:strCache>
                <c:ptCount val="1"/>
                <c:pt idx="0">
                  <c:v>Net Metering Applications Received (Qty)</c:v>
                </c:pt>
              </c:strCache>
            </c:strRef>
          </c:tx>
          <c:marker>
            <c:symbol val="none"/>
          </c:marker>
          <c:cat>
            <c:strRef>
              <c:f>'Data Summary'!$B$11:$M$11</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Summary'!$B$13:$M$13</c:f>
              <c:numCache>
                <c:formatCode>_(* #,##0_);_(* \(#,##0\);_(* "-"??_);_(@_)</c:formatCode>
                <c:ptCount val="12"/>
                <c:pt idx="0">
                  <c:v>261</c:v>
                </c:pt>
                <c:pt idx="1">
                  <c:v>319</c:v>
                </c:pt>
                <c:pt idx="2">
                  <c:v>340</c:v>
                </c:pt>
                <c:pt idx="3">
                  <c:v>394</c:v>
                </c:pt>
                <c:pt idx="4">
                  <c:v>365</c:v>
                </c:pt>
                <c:pt idx="5">
                  <c:v>416</c:v>
                </c:pt>
                <c:pt idx="6">
                  <c:v>329</c:v>
                </c:pt>
                <c:pt idx="7">
                  <c:v>403</c:v>
                </c:pt>
                <c:pt idx="8">
                  <c:v>462</c:v>
                </c:pt>
                <c:pt idx="9">
                  <c:v>483</c:v>
                </c:pt>
                <c:pt idx="10">
                  <c:v>543</c:v>
                </c:pt>
                <c:pt idx="11">
                  <c:v>450</c:v>
                </c:pt>
              </c:numCache>
            </c:numRef>
          </c:val>
          <c:smooth val="0"/>
        </c:ser>
        <c:dLbls>
          <c:showLegendKey val="0"/>
          <c:showVal val="0"/>
          <c:showCatName val="0"/>
          <c:showSerName val="0"/>
          <c:showPercent val="0"/>
          <c:showBubbleSize val="0"/>
        </c:dLbls>
        <c:marker val="1"/>
        <c:smooth val="0"/>
        <c:axId val="165663104"/>
        <c:axId val="165649024"/>
      </c:lineChart>
      <c:catAx>
        <c:axId val="165645696"/>
        <c:scaling>
          <c:orientation val="minMax"/>
        </c:scaling>
        <c:delete val="0"/>
        <c:axPos val="b"/>
        <c:majorTickMark val="out"/>
        <c:minorTickMark val="none"/>
        <c:tickLblPos val="nextTo"/>
        <c:txPr>
          <a:bodyPr/>
          <a:lstStyle/>
          <a:p>
            <a:pPr>
              <a:defRPr sz="1400"/>
            </a:pPr>
            <a:endParaRPr lang="en-US"/>
          </a:p>
        </c:txPr>
        <c:crossAx val="165647488"/>
        <c:crosses val="autoZero"/>
        <c:auto val="1"/>
        <c:lblAlgn val="ctr"/>
        <c:lblOffset val="100"/>
        <c:noMultiLvlLbl val="0"/>
      </c:catAx>
      <c:valAx>
        <c:axId val="165647488"/>
        <c:scaling>
          <c:orientation val="minMax"/>
          <c:max val="5000"/>
        </c:scaling>
        <c:delete val="0"/>
        <c:axPos val="l"/>
        <c:majorGridlines/>
        <c:numFmt formatCode="_(* #,##0_);_(* \(#,##0\);_(* &quot;-&quot;??_);_(@_)" sourceLinked="1"/>
        <c:majorTickMark val="out"/>
        <c:minorTickMark val="none"/>
        <c:tickLblPos val="nextTo"/>
        <c:txPr>
          <a:bodyPr/>
          <a:lstStyle/>
          <a:p>
            <a:pPr>
              <a:defRPr sz="1400"/>
            </a:pPr>
            <a:endParaRPr lang="en-US"/>
          </a:p>
        </c:txPr>
        <c:crossAx val="165645696"/>
        <c:crosses val="autoZero"/>
        <c:crossBetween val="between"/>
      </c:valAx>
      <c:valAx>
        <c:axId val="165649024"/>
        <c:scaling>
          <c:orientation val="minMax"/>
          <c:max val="600"/>
        </c:scaling>
        <c:delete val="0"/>
        <c:axPos val="r"/>
        <c:numFmt formatCode="_(* #,##0_);_(* \(#,##0\);_(* &quot;-&quot;??_);_(@_)"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65663104"/>
        <c:crosses val="max"/>
        <c:crossBetween val="between"/>
      </c:valAx>
      <c:catAx>
        <c:axId val="165663104"/>
        <c:scaling>
          <c:orientation val="minMax"/>
        </c:scaling>
        <c:delete val="1"/>
        <c:axPos val="b"/>
        <c:majorTickMark val="out"/>
        <c:minorTickMark val="none"/>
        <c:tickLblPos val="nextTo"/>
        <c:crossAx val="165649024"/>
        <c:crosses val="autoZero"/>
        <c:auto val="1"/>
        <c:lblAlgn val="ctr"/>
        <c:lblOffset val="100"/>
        <c:noMultiLvlLbl val="0"/>
      </c:catAx>
    </c:plotArea>
    <c:legend>
      <c:legendPos val="r"/>
      <c:layout>
        <c:manualLayout>
          <c:xMode val="edge"/>
          <c:yMode val="edge"/>
          <c:x val="0.10733607420951913"/>
          <c:y val="0.90458146744746815"/>
          <c:w val="0.84248099413077415"/>
          <c:h val="9.2018152464553984E-2"/>
        </c:manualLayout>
      </c:layout>
      <c:overlay val="0"/>
      <c:txPr>
        <a:bodyPr/>
        <a:lstStyle/>
        <a:p>
          <a:pPr>
            <a:defRPr sz="1400"/>
          </a:pPr>
          <a:endParaRPr lang="en-US"/>
        </a:p>
      </c:txPr>
    </c:legend>
    <c:plotVisOnly val="1"/>
    <c:dispBlanksAs val="gap"/>
    <c:showDLblsOverMax val="0"/>
  </c:chart>
  <c:spPr>
    <a:ln>
      <a:solidFill>
        <a:schemeClr val="tx1">
          <a:lumMod val="50000"/>
          <a:lumOff val="50000"/>
        </a:schemeClr>
      </a:solidFill>
    </a:ln>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971182919249274"/>
          <c:y val="0.17099181414204412"/>
          <c:w val="0.68254611099867557"/>
          <c:h val="0.60749356825446321"/>
        </c:manualLayout>
      </c:layout>
      <c:barChart>
        <c:barDir val="col"/>
        <c:grouping val="clustered"/>
        <c:varyColors val="0"/>
        <c:ser>
          <c:idx val="0"/>
          <c:order val="0"/>
          <c:tx>
            <c:strRef>
              <c:f>'Data Summary'!$A$8</c:f>
              <c:strCache>
                <c:ptCount val="1"/>
                <c:pt idx="0">
                  <c:v>Solar*Rewards Capacity (kW)</c:v>
                </c:pt>
              </c:strCache>
            </c:strRef>
          </c:tx>
          <c:invertIfNegative val="0"/>
          <c:cat>
            <c:strRef>
              <c:f>'Data Summary'!$B$7:$M$7</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Summary'!$B$8:$M$8</c:f>
              <c:numCache>
                <c:formatCode>_(* #,##0_);_(* \(#,##0\);_(* "-"??_);_(@_)</c:formatCode>
                <c:ptCount val="12"/>
                <c:pt idx="0">
                  <c:v>1981.3040000000035</c:v>
                </c:pt>
                <c:pt idx="1">
                  <c:v>2675.4789999999989</c:v>
                </c:pt>
                <c:pt idx="2">
                  <c:v>1982.1290000000001</c:v>
                </c:pt>
                <c:pt idx="3">
                  <c:v>2005.8950000000002</c:v>
                </c:pt>
                <c:pt idx="4">
                  <c:v>1224.6249999999998</c:v>
                </c:pt>
                <c:pt idx="5">
                  <c:v>881.1880000000001</c:v>
                </c:pt>
                <c:pt idx="6">
                  <c:v>904.34100000000001</c:v>
                </c:pt>
                <c:pt idx="7">
                  <c:v>828.71800000000007</c:v>
                </c:pt>
                <c:pt idx="8">
                  <c:v>940.31699999999989</c:v>
                </c:pt>
                <c:pt idx="9">
                  <c:v>1023.3560000000001</c:v>
                </c:pt>
                <c:pt idx="10">
                  <c:v>893.32000000000016</c:v>
                </c:pt>
                <c:pt idx="11">
                  <c:v>1158.8409999999994</c:v>
                </c:pt>
              </c:numCache>
            </c:numRef>
          </c:val>
        </c:ser>
        <c:dLbls>
          <c:showLegendKey val="0"/>
          <c:showVal val="0"/>
          <c:showCatName val="0"/>
          <c:showSerName val="0"/>
          <c:showPercent val="0"/>
          <c:showBubbleSize val="0"/>
        </c:dLbls>
        <c:gapWidth val="150"/>
        <c:axId val="169031936"/>
        <c:axId val="169037824"/>
      </c:barChart>
      <c:lineChart>
        <c:grouping val="standard"/>
        <c:varyColors val="0"/>
        <c:ser>
          <c:idx val="1"/>
          <c:order val="1"/>
          <c:tx>
            <c:strRef>
              <c:f>'Data Summary'!$A$9</c:f>
              <c:strCache>
                <c:ptCount val="1"/>
                <c:pt idx="0">
                  <c:v>Solar*Rewards Applications Received (Qty)</c:v>
                </c:pt>
              </c:strCache>
            </c:strRef>
          </c:tx>
          <c:marker>
            <c:symbol val="none"/>
          </c:marker>
          <c:cat>
            <c:strRef>
              <c:f>'Data Summary'!$B$7:$M$7</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Summary'!$B$9:$M$9</c:f>
              <c:numCache>
                <c:formatCode>_(* #,##0_);_(* \(#,##0\);_(* "-"??_);_(@_)</c:formatCode>
                <c:ptCount val="12"/>
                <c:pt idx="0">
                  <c:v>353</c:v>
                </c:pt>
                <c:pt idx="1">
                  <c:v>430</c:v>
                </c:pt>
                <c:pt idx="2">
                  <c:v>343</c:v>
                </c:pt>
                <c:pt idx="3">
                  <c:v>339</c:v>
                </c:pt>
                <c:pt idx="4">
                  <c:v>202</c:v>
                </c:pt>
                <c:pt idx="5">
                  <c:v>148</c:v>
                </c:pt>
                <c:pt idx="6">
                  <c:v>119</c:v>
                </c:pt>
                <c:pt idx="7">
                  <c:v>134</c:v>
                </c:pt>
                <c:pt idx="8">
                  <c:v>142</c:v>
                </c:pt>
                <c:pt idx="9">
                  <c:v>153</c:v>
                </c:pt>
                <c:pt idx="10">
                  <c:v>139</c:v>
                </c:pt>
                <c:pt idx="11">
                  <c:v>248</c:v>
                </c:pt>
              </c:numCache>
            </c:numRef>
          </c:val>
          <c:smooth val="0"/>
        </c:ser>
        <c:dLbls>
          <c:showLegendKey val="0"/>
          <c:showVal val="0"/>
          <c:showCatName val="0"/>
          <c:showSerName val="0"/>
          <c:showPercent val="0"/>
          <c:showBubbleSize val="0"/>
        </c:dLbls>
        <c:marker val="1"/>
        <c:smooth val="0"/>
        <c:axId val="169040896"/>
        <c:axId val="169039360"/>
      </c:lineChart>
      <c:catAx>
        <c:axId val="169031936"/>
        <c:scaling>
          <c:orientation val="minMax"/>
        </c:scaling>
        <c:delete val="0"/>
        <c:axPos val="b"/>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69037824"/>
        <c:crosses val="autoZero"/>
        <c:auto val="1"/>
        <c:lblAlgn val="ctr"/>
        <c:lblOffset val="100"/>
        <c:noMultiLvlLbl val="0"/>
      </c:catAx>
      <c:valAx>
        <c:axId val="169037824"/>
        <c:scaling>
          <c:orientation val="minMax"/>
          <c:max val="5000"/>
        </c:scaling>
        <c:delete val="0"/>
        <c:axPos val="l"/>
        <c:majorGridlines/>
        <c:numFmt formatCode="_(* #,##0_);_(* \(#,##0\);_(* &quot;-&quot;??_);_(@_)"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69031936"/>
        <c:crosses val="autoZero"/>
        <c:crossBetween val="between"/>
      </c:valAx>
      <c:valAx>
        <c:axId val="169039360"/>
        <c:scaling>
          <c:orientation val="minMax"/>
          <c:max val="600"/>
        </c:scaling>
        <c:delete val="0"/>
        <c:axPos val="r"/>
        <c:numFmt formatCode="_(* #,##0_);_(* \(#,##0\);_(* &quot;-&quot;??_);_(@_)"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69040896"/>
        <c:crosses val="max"/>
        <c:crossBetween val="between"/>
      </c:valAx>
      <c:catAx>
        <c:axId val="169040896"/>
        <c:scaling>
          <c:orientation val="minMax"/>
        </c:scaling>
        <c:delete val="1"/>
        <c:axPos val="b"/>
        <c:majorTickMark val="out"/>
        <c:minorTickMark val="none"/>
        <c:tickLblPos val="nextTo"/>
        <c:crossAx val="169039360"/>
        <c:crosses val="autoZero"/>
        <c:auto val="1"/>
        <c:lblAlgn val="ctr"/>
        <c:lblOffset val="100"/>
        <c:noMultiLvlLbl val="0"/>
      </c:catAx>
    </c:plotArea>
    <c:legend>
      <c:legendPos val="r"/>
      <c:layout>
        <c:manualLayout>
          <c:xMode val="edge"/>
          <c:yMode val="edge"/>
          <c:x val="0"/>
          <c:y val="0.90526324129700775"/>
          <c:w val="0.98483223860678837"/>
          <c:h val="9.1258655641574843E-2"/>
        </c:manualLayout>
      </c:layout>
      <c:overlay val="0"/>
      <c:txPr>
        <a:bodyPr/>
        <a:lstStyle/>
        <a:p>
          <a:pPr>
            <a:defRPr sz="14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tx1">
          <a:lumMod val="50000"/>
          <a:lumOff val="50000"/>
        </a:schemeClr>
      </a:solid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484149263950701"/>
          <c:y val="0.16348459732007184"/>
          <c:w val="0.54290229062276307"/>
          <c:h val="0.67616475572132428"/>
        </c:manualLayout>
      </c:layout>
      <c:barChart>
        <c:barDir val="col"/>
        <c:grouping val="stacked"/>
        <c:varyColors val="0"/>
        <c:ser>
          <c:idx val="0"/>
          <c:order val="0"/>
          <c:tx>
            <c:strRef>
              <c:f>'Data Summary'!$A$4</c:f>
              <c:strCache>
                <c:ptCount val="1"/>
                <c:pt idx="0">
                  <c:v>Solar*Rewards Capacity (kW)</c:v>
                </c:pt>
              </c:strCache>
            </c:strRef>
          </c:tx>
          <c:invertIfNegative val="0"/>
          <c:cat>
            <c:strRef>
              <c:f>'Data Summary'!$B$3:$M$3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Summary'!$B$4:$M$4</c:f>
              <c:numCache>
                <c:formatCode>_(* #,##0_);_(* \(#,##0\);_(* "-"??_);_(@_)</c:formatCode>
                <c:ptCount val="12"/>
                <c:pt idx="0">
                  <c:v>1981.3040000000035</c:v>
                </c:pt>
                <c:pt idx="1">
                  <c:v>2675.4789999999989</c:v>
                </c:pt>
                <c:pt idx="2">
                  <c:v>1982.1290000000001</c:v>
                </c:pt>
                <c:pt idx="3">
                  <c:v>2005.8950000000002</c:v>
                </c:pt>
                <c:pt idx="4">
                  <c:v>1224.6249999999998</c:v>
                </c:pt>
                <c:pt idx="5">
                  <c:v>881.1880000000001</c:v>
                </c:pt>
                <c:pt idx="6">
                  <c:v>904.34100000000001</c:v>
                </c:pt>
                <c:pt idx="7">
                  <c:v>828.71800000000007</c:v>
                </c:pt>
                <c:pt idx="8">
                  <c:v>940.31699999999989</c:v>
                </c:pt>
                <c:pt idx="9">
                  <c:v>1023.3560000000001</c:v>
                </c:pt>
                <c:pt idx="10">
                  <c:v>893.32000000000016</c:v>
                </c:pt>
                <c:pt idx="11">
                  <c:v>1158.8409999999994</c:v>
                </c:pt>
              </c:numCache>
            </c:numRef>
          </c:val>
        </c:ser>
        <c:ser>
          <c:idx val="1"/>
          <c:order val="1"/>
          <c:tx>
            <c:strRef>
              <c:f>'Data Summary'!$A$5</c:f>
              <c:strCache>
                <c:ptCount val="1"/>
                <c:pt idx="0">
                  <c:v>Net Metering Capacity (kW)</c:v>
                </c:pt>
              </c:strCache>
            </c:strRef>
          </c:tx>
          <c:invertIfNegative val="0"/>
          <c:cat>
            <c:strRef>
              <c:f>'Data Summary'!$B$3:$M$3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Summary'!$B$5:$M$5</c:f>
              <c:numCache>
                <c:formatCode>_(* #,##0_);_(* \(#,##0\);_(* "-"??_);_(@_)</c:formatCode>
                <c:ptCount val="12"/>
                <c:pt idx="0">
                  <c:v>1491.8799999999997</c:v>
                </c:pt>
                <c:pt idx="1">
                  <c:v>1788.06</c:v>
                </c:pt>
                <c:pt idx="2">
                  <c:v>2039.9000000000008</c:v>
                </c:pt>
                <c:pt idx="3">
                  <c:v>2274.4000000000005</c:v>
                </c:pt>
                <c:pt idx="4">
                  <c:v>2109.8550000000009</c:v>
                </c:pt>
                <c:pt idx="5">
                  <c:v>2348.7330000000002</c:v>
                </c:pt>
                <c:pt idx="6">
                  <c:v>1817.4549999999988</c:v>
                </c:pt>
                <c:pt idx="7">
                  <c:v>2332.69</c:v>
                </c:pt>
                <c:pt idx="8">
                  <c:v>2760.2729999999988</c:v>
                </c:pt>
                <c:pt idx="9">
                  <c:v>2578.4289999999992</c:v>
                </c:pt>
                <c:pt idx="10">
                  <c:v>3138.6030000000019</c:v>
                </c:pt>
                <c:pt idx="11">
                  <c:v>2485.3139999999999</c:v>
                </c:pt>
              </c:numCache>
            </c:numRef>
          </c:val>
        </c:ser>
        <c:dLbls>
          <c:showLegendKey val="0"/>
          <c:showVal val="0"/>
          <c:showCatName val="0"/>
          <c:showSerName val="0"/>
          <c:showPercent val="0"/>
          <c:showBubbleSize val="0"/>
        </c:dLbls>
        <c:gapWidth val="150"/>
        <c:overlap val="100"/>
        <c:axId val="169529728"/>
        <c:axId val="169531264"/>
      </c:barChart>
      <c:catAx>
        <c:axId val="169529728"/>
        <c:scaling>
          <c:orientation val="minMax"/>
        </c:scaling>
        <c:delete val="0"/>
        <c:axPos val="b"/>
        <c:majorTickMark val="out"/>
        <c:minorTickMark val="none"/>
        <c:tickLblPos val="nextTo"/>
        <c:txPr>
          <a:bodyPr/>
          <a:lstStyle/>
          <a:p>
            <a:pPr>
              <a:defRPr sz="1600"/>
            </a:pPr>
            <a:endParaRPr lang="en-US"/>
          </a:p>
        </c:txPr>
        <c:crossAx val="169531264"/>
        <c:crosses val="autoZero"/>
        <c:auto val="1"/>
        <c:lblAlgn val="ctr"/>
        <c:lblOffset val="100"/>
        <c:noMultiLvlLbl val="0"/>
      </c:catAx>
      <c:valAx>
        <c:axId val="169531264"/>
        <c:scaling>
          <c:orientation val="minMax"/>
        </c:scaling>
        <c:delete val="0"/>
        <c:axPos val="l"/>
        <c:majorGridlines/>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69529728"/>
        <c:crosses val="autoZero"/>
        <c:crossBetween val="between"/>
        <c:majorUnit val="500"/>
      </c:valAx>
    </c:plotArea>
    <c:legend>
      <c:legendPos val="r"/>
      <c:layout>
        <c:manualLayout>
          <c:xMode val="edge"/>
          <c:yMode val="edge"/>
          <c:x val="0.69421739130434779"/>
          <c:y val="0.33623974895108105"/>
          <c:w val="0.29925116969074517"/>
          <c:h val="0.14022723434377424"/>
        </c:manualLayout>
      </c:layout>
      <c:overlay val="0"/>
      <c:txPr>
        <a:bodyPr/>
        <a:lstStyle/>
        <a:p>
          <a:pPr>
            <a:defRPr sz="14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tx1">
          <a:lumMod val="50000"/>
          <a:lumOff val="50000"/>
        </a:schemeClr>
      </a:solid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478284554053383"/>
          <c:y val="0.15913366952238642"/>
          <c:w val="0.69660525924825434"/>
          <c:h val="0.70801899859067496"/>
        </c:manualLayout>
      </c:layout>
      <c:barChart>
        <c:barDir val="col"/>
        <c:grouping val="stacked"/>
        <c:varyColors val="0"/>
        <c:ser>
          <c:idx val="0"/>
          <c:order val="0"/>
          <c:tx>
            <c:strRef>
              <c:f>'Data Summary'!$A$20</c:f>
              <c:strCache>
                <c:ptCount val="1"/>
                <c:pt idx="0">
                  <c:v>1) Documents &amp; Payments</c:v>
                </c:pt>
              </c:strCache>
            </c:strRef>
          </c:tx>
          <c:spPr>
            <a:solidFill>
              <a:schemeClr val="accent3"/>
            </a:solidFill>
          </c:spPr>
          <c:invertIfNegative val="0"/>
          <c:cat>
            <c:strRef>
              <c:f>'Data Summary'!$B$19:$M$19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Summary'!$B$20:$M$20</c:f>
              <c:numCache>
                <c:formatCode>_(* #,##0_);_(* \(#,##0\);_(* "-"??_);_(@_)</c:formatCode>
                <c:ptCount val="12"/>
                <c:pt idx="0">
                  <c:v>0</c:v>
                </c:pt>
                <c:pt idx="1">
                  <c:v>0</c:v>
                </c:pt>
                <c:pt idx="2">
                  <c:v>9.06</c:v>
                </c:pt>
                <c:pt idx="3">
                  <c:v>0</c:v>
                </c:pt>
                <c:pt idx="4">
                  <c:v>0</c:v>
                </c:pt>
                <c:pt idx="5">
                  <c:v>0</c:v>
                </c:pt>
                <c:pt idx="6">
                  <c:v>21.98</c:v>
                </c:pt>
                <c:pt idx="7">
                  <c:v>5.04</c:v>
                </c:pt>
                <c:pt idx="8">
                  <c:v>0</c:v>
                </c:pt>
                <c:pt idx="9">
                  <c:v>11.16</c:v>
                </c:pt>
                <c:pt idx="10">
                  <c:v>62.59</c:v>
                </c:pt>
                <c:pt idx="11">
                  <c:v>829.83999999999946</c:v>
                </c:pt>
              </c:numCache>
            </c:numRef>
          </c:val>
        </c:ser>
        <c:ser>
          <c:idx val="1"/>
          <c:order val="1"/>
          <c:tx>
            <c:strRef>
              <c:f>'Data Summary'!$A$21</c:f>
              <c:strCache>
                <c:ptCount val="1"/>
                <c:pt idx="0">
                  <c:v>2) Solar Installation Details</c:v>
                </c:pt>
              </c:strCache>
            </c:strRef>
          </c:tx>
          <c:spPr>
            <a:solidFill>
              <a:schemeClr val="accent6">
                <a:lumMod val="60000"/>
                <a:lumOff val="40000"/>
              </a:schemeClr>
            </a:solidFill>
          </c:spPr>
          <c:invertIfNegative val="0"/>
          <c:cat>
            <c:strRef>
              <c:f>'Data Summary'!$B$19:$M$19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Summary'!$B$21:$M$21</c:f>
              <c:numCache>
                <c:formatCode>_(* #,##0_);_(* \(#,##0\);_(* "-"??_);_(@_)</c:formatCode>
                <c:ptCount val="12"/>
                <c:pt idx="0">
                  <c:v>24.24</c:v>
                </c:pt>
                <c:pt idx="1">
                  <c:v>0</c:v>
                </c:pt>
                <c:pt idx="2">
                  <c:v>0</c:v>
                </c:pt>
                <c:pt idx="3">
                  <c:v>20.925000000000001</c:v>
                </c:pt>
                <c:pt idx="4">
                  <c:v>4.4249999999999998</c:v>
                </c:pt>
                <c:pt idx="5">
                  <c:v>14.865</c:v>
                </c:pt>
                <c:pt idx="6">
                  <c:v>5.5650000000000004</c:v>
                </c:pt>
                <c:pt idx="7">
                  <c:v>3.27</c:v>
                </c:pt>
                <c:pt idx="8">
                  <c:v>0</c:v>
                </c:pt>
                <c:pt idx="9">
                  <c:v>0</c:v>
                </c:pt>
                <c:pt idx="10">
                  <c:v>27.990000000000002</c:v>
                </c:pt>
                <c:pt idx="11">
                  <c:v>45.11</c:v>
                </c:pt>
              </c:numCache>
            </c:numRef>
          </c:val>
        </c:ser>
        <c:ser>
          <c:idx val="2"/>
          <c:order val="2"/>
          <c:tx>
            <c:strRef>
              <c:f>'Data Summary'!$A$22</c:f>
              <c:strCache>
                <c:ptCount val="1"/>
                <c:pt idx="0">
                  <c:v>3) Engineering Review</c:v>
                </c:pt>
              </c:strCache>
            </c:strRef>
          </c:tx>
          <c:spPr>
            <a:solidFill>
              <a:schemeClr val="accent1"/>
            </a:solidFill>
          </c:spPr>
          <c:invertIfNegative val="0"/>
          <c:cat>
            <c:strRef>
              <c:f>'Data Summary'!$B$19:$M$19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Summary'!$B$22:$M$22</c:f>
              <c:numCache>
                <c:formatCode>_(* #,##0_);_(* \(#,##0\);_(* "-"??_);_(@_)</c:formatCode>
                <c:ptCount val="12"/>
                <c:pt idx="0">
                  <c:v>3.9</c:v>
                </c:pt>
                <c:pt idx="1">
                  <c:v>0</c:v>
                </c:pt>
                <c:pt idx="2">
                  <c:v>26.86</c:v>
                </c:pt>
                <c:pt idx="3">
                  <c:v>0</c:v>
                </c:pt>
                <c:pt idx="4">
                  <c:v>0</c:v>
                </c:pt>
                <c:pt idx="5">
                  <c:v>17.010000000000002</c:v>
                </c:pt>
                <c:pt idx="6">
                  <c:v>11.07</c:v>
                </c:pt>
                <c:pt idx="7">
                  <c:v>2.25</c:v>
                </c:pt>
                <c:pt idx="8">
                  <c:v>42.805</c:v>
                </c:pt>
                <c:pt idx="9">
                  <c:v>71.742000000000004</c:v>
                </c:pt>
                <c:pt idx="10">
                  <c:v>164.185</c:v>
                </c:pt>
                <c:pt idx="11">
                  <c:v>136.416</c:v>
                </c:pt>
              </c:numCache>
            </c:numRef>
          </c:val>
        </c:ser>
        <c:ser>
          <c:idx val="3"/>
          <c:order val="3"/>
          <c:tx>
            <c:strRef>
              <c:f>'Data Summary'!$A$23</c:f>
              <c:strCache>
                <c:ptCount val="1"/>
                <c:pt idx="0">
                  <c:v>4) Final Documentation</c:v>
                </c:pt>
              </c:strCache>
            </c:strRef>
          </c:tx>
          <c:spPr>
            <a:solidFill>
              <a:srgbClr val="A50021"/>
            </a:solidFill>
          </c:spPr>
          <c:invertIfNegative val="0"/>
          <c:cat>
            <c:strRef>
              <c:f>'Data Summary'!$B$19:$M$19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Summary'!$B$23:$M$23</c:f>
              <c:numCache>
                <c:formatCode>_(* #,##0_);_(* \(#,##0\);_(* "-"??_);_(@_)</c:formatCode>
                <c:ptCount val="12"/>
                <c:pt idx="0">
                  <c:v>116.25000000000003</c:v>
                </c:pt>
                <c:pt idx="1">
                  <c:v>135.47999999999999</c:v>
                </c:pt>
                <c:pt idx="2">
                  <c:v>265.70999999999998</c:v>
                </c:pt>
                <c:pt idx="3">
                  <c:v>188.375</c:v>
                </c:pt>
                <c:pt idx="4">
                  <c:v>122.64999999999999</c:v>
                </c:pt>
                <c:pt idx="5">
                  <c:v>61.9</c:v>
                </c:pt>
                <c:pt idx="6">
                  <c:v>45.28</c:v>
                </c:pt>
                <c:pt idx="7">
                  <c:v>71.725000000000009</c:v>
                </c:pt>
                <c:pt idx="8">
                  <c:v>126.52999999999999</c:v>
                </c:pt>
                <c:pt idx="9">
                  <c:v>221.07299999999998</c:v>
                </c:pt>
                <c:pt idx="10">
                  <c:v>345.42000000000007</c:v>
                </c:pt>
                <c:pt idx="11">
                  <c:v>40.19</c:v>
                </c:pt>
              </c:numCache>
            </c:numRef>
          </c:val>
        </c:ser>
        <c:ser>
          <c:idx val="4"/>
          <c:order val="4"/>
          <c:tx>
            <c:strRef>
              <c:f>'Data Summary'!$A$24</c:f>
              <c:strCache>
                <c:ptCount val="1"/>
                <c:pt idx="0">
                  <c:v>5) Meter Installation</c:v>
                </c:pt>
              </c:strCache>
            </c:strRef>
          </c:tx>
          <c:spPr>
            <a:solidFill>
              <a:srgbClr val="FFFF00"/>
            </a:solidFill>
          </c:spPr>
          <c:invertIfNegative val="0"/>
          <c:cat>
            <c:strRef>
              <c:f>'Data Summary'!$B$19:$M$19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Summary'!$B$24:$M$24</c:f>
              <c:numCache>
                <c:formatCode>_(* #,##0_);_(* \(#,##0\);_(* "-"??_);_(@_)</c:formatCode>
                <c:ptCount val="12"/>
                <c:pt idx="0">
                  <c:v>30.04</c:v>
                </c:pt>
                <c:pt idx="1">
                  <c:v>3.9</c:v>
                </c:pt>
                <c:pt idx="2">
                  <c:v>0</c:v>
                </c:pt>
                <c:pt idx="3">
                  <c:v>20.52</c:v>
                </c:pt>
                <c:pt idx="4">
                  <c:v>19.29</c:v>
                </c:pt>
                <c:pt idx="5">
                  <c:v>12.07</c:v>
                </c:pt>
                <c:pt idx="6">
                  <c:v>5.04</c:v>
                </c:pt>
                <c:pt idx="7">
                  <c:v>52.175000000000004</c:v>
                </c:pt>
                <c:pt idx="8">
                  <c:v>118.32000000000001</c:v>
                </c:pt>
                <c:pt idx="9">
                  <c:v>174.18600000000001</c:v>
                </c:pt>
                <c:pt idx="10">
                  <c:v>60.305</c:v>
                </c:pt>
                <c:pt idx="11">
                  <c:v>0</c:v>
                </c:pt>
              </c:numCache>
            </c:numRef>
          </c:val>
        </c:ser>
        <c:ser>
          <c:idx val="5"/>
          <c:order val="5"/>
          <c:tx>
            <c:strRef>
              <c:f>'Data Summary'!$A$25</c:f>
              <c:strCache>
                <c:ptCount val="1"/>
                <c:pt idx="0">
                  <c:v>6) Completed</c:v>
                </c:pt>
              </c:strCache>
            </c:strRef>
          </c:tx>
          <c:spPr>
            <a:solidFill>
              <a:schemeClr val="accent4">
                <a:lumMod val="75000"/>
              </a:schemeClr>
            </a:solidFill>
          </c:spPr>
          <c:invertIfNegative val="0"/>
          <c:cat>
            <c:strRef>
              <c:f>'Data Summary'!$B$19:$M$19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Summary'!$B$25:$M$25</c:f>
              <c:numCache>
                <c:formatCode>_(* #,##0_);_(* \(#,##0\);_(* "-"??_);_(@_)</c:formatCode>
                <c:ptCount val="12"/>
                <c:pt idx="0">
                  <c:v>1477.6940000000034</c:v>
                </c:pt>
                <c:pt idx="1">
                  <c:v>1238.7739999999997</c:v>
                </c:pt>
                <c:pt idx="2">
                  <c:v>1325.3840000000002</c:v>
                </c:pt>
                <c:pt idx="3">
                  <c:v>1312.8350000000003</c:v>
                </c:pt>
                <c:pt idx="4">
                  <c:v>858.06499999999983</c:v>
                </c:pt>
                <c:pt idx="5">
                  <c:v>454.32300000000004</c:v>
                </c:pt>
                <c:pt idx="6">
                  <c:v>576.20600000000002</c:v>
                </c:pt>
                <c:pt idx="7">
                  <c:v>474.45300000000009</c:v>
                </c:pt>
                <c:pt idx="8">
                  <c:v>352.52199999999993</c:v>
                </c:pt>
                <c:pt idx="9">
                  <c:v>322.38499999999999</c:v>
                </c:pt>
                <c:pt idx="10">
                  <c:v>66.36</c:v>
                </c:pt>
                <c:pt idx="11">
                  <c:v>0</c:v>
                </c:pt>
              </c:numCache>
            </c:numRef>
          </c:val>
        </c:ser>
        <c:ser>
          <c:idx val="6"/>
          <c:order val="6"/>
          <c:tx>
            <c:strRef>
              <c:f>'Data Summary'!$A$26</c:f>
              <c:strCache>
                <c:ptCount val="1"/>
                <c:pt idx="0">
                  <c:v>Cancelled</c:v>
                </c:pt>
              </c:strCache>
            </c:strRef>
          </c:tx>
          <c:spPr>
            <a:solidFill>
              <a:srgbClr val="FFC000"/>
            </a:solidFill>
          </c:spPr>
          <c:invertIfNegative val="0"/>
          <c:cat>
            <c:strRef>
              <c:f>'Data Summary'!$B$19:$M$19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Summary'!$B$26:$M$26</c:f>
              <c:numCache>
                <c:formatCode>_(* #,##0_);_(* \(#,##0\);_(* "-"??_);_(@_)</c:formatCode>
                <c:ptCount val="12"/>
                <c:pt idx="0">
                  <c:v>329.17999999999995</c:v>
                </c:pt>
                <c:pt idx="1">
                  <c:v>1297.3249999999991</c:v>
                </c:pt>
                <c:pt idx="2">
                  <c:v>355.11500000000007</c:v>
                </c:pt>
                <c:pt idx="3">
                  <c:v>463.23999999999995</c:v>
                </c:pt>
                <c:pt idx="4">
                  <c:v>220.19500000000005</c:v>
                </c:pt>
                <c:pt idx="5">
                  <c:v>321.02</c:v>
                </c:pt>
                <c:pt idx="6">
                  <c:v>239.20000000000005</c:v>
                </c:pt>
                <c:pt idx="7">
                  <c:v>219.80500000000004</c:v>
                </c:pt>
                <c:pt idx="8">
                  <c:v>300.14</c:v>
                </c:pt>
                <c:pt idx="9">
                  <c:v>222.81000000000006</c:v>
                </c:pt>
                <c:pt idx="10">
                  <c:v>166.47000000000003</c:v>
                </c:pt>
                <c:pt idx="11">
                  <c:v>107.285</c:v>
                </c:pt>
              </c:numCache>
            </c:numRef>
          </c:val>
        </c:ser>
        <c:dLbls>
          <c:showLegendKey val="0"/>
          <c:showVal val="0"/>
          <c:showCatName val="0"/>
          <c:showSerName val="0"/>
          <c:showPercent val="0"/>
          <c:showBubbleSize val="0"/>
        </c:dLbls>
        <c:gapWidth val="150"/>
        <c:overlap val="100"/>
        <c:axId val="174526848"/>
        <c:axId val="174528384"/>
      </c:barChart>
      <c:catAx>
        <c:axId val="174526848"/>
        <c:scaling>
          <c:orientation val="minMax"/>
        </c:scaling>
        <c:delete val="0"/>
        <c:axPos val="b"/>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4528384"/>
        <c:crosses val="autoZero"/>
        <c:auto val="1"/>
        <c:lblAlgn val="ctr"/>
        <c:lblOffset val="100"/>
        <c:noMultiLvlLbl val="0"/>
      </c:catAx>
      <c:valAx>
        <c:axId val="174528384"/>
        <c:scaling>
          <c:orientation val="minMax"/>
          <c:max val="3000"/>
        </c:scaling>
        <c:delete val="0"/>
        <c:axPos val="l"/>
        <c:majorGridlines/>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4526848"/>
        <c:crosses val="autoZero"/>
        <c:crossBetween val="between"/>
      </c:valAx>
    </c:plotArea>
    <c:plotVisOnly val="1"/>
    <c:dispBlanksAs val="gap"/>
    <c:showDLblsOverMax val="0"/>
  </c:chart>
  <c:spPr>
    <a:noFill/>
    <a:ln>
      <a:solidFill>
        <a:schemeClr val="tx1">
          <a:lumMod val="50000"/>
          <a:lumOff val="50000"/>
        </a:schemeClr>
      </a:solidFill>
    </a:ln>
  </c:sp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478284554053383"/>
          <c:y val="0.15811239179262149"/>
          <c:w val="0.70104318328133508"/>
          <c:h val="0.7092113652897335"/>
        </c:manualLayout>
      </c:layout>
      <c:barChart>
        <c:barDir val="col"/>
        <c:grouping val="stacked"/>
        <c:varyColors val="0"/>
        <c:ser>
          <c:idx val="0"/>
          <c:order val="0"/>
          <c:tx>
            <c:strRef>
              <c:f>'Data Summary'!$A$30</c:f>
              <c:strCache>
                <c:ptCount val="1"/>
                <c:pt idx="0">
                  <c:v>1) Documents &amp; Payments</c:v>
                </c:pt>
              </c:strCache>
            </c:strRef>
          </c:tx>
          <c:spPr>
            <a:solidFill>
              <a:schemeClr val="accent3"/>
            </a:solidFill>
          </c:spPr>
          <c:invertIfNegative val="0"/>
          <c:cat>
            <c:strRef>
              <c:f>'Data Summary'!$B$29:$M$29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Summary'!$B$30:$M$30</c:f>
              <c:numCache>
                <c:formatCode>_(* #,##0_);_(* \(#,##0\);_(* "-"??_);_(@_)</c:formatCode>
                <c:ptCount val="12"/>
                <c:pt idx="0">
                  <c:v>0</c:v>
                </c:pt>
                <c:pt idx="1">
                  <c:v>36.450000000000003</c:v>
                </c:pt>
                <c:pt idx="2">
                  <c:v>0</c:v>
                </c:pt>
                <c:pt idx="3">
                  <c:v>49.46</c:v>
                </c:pt>
                <c:pt idx="4">
                  <c:v>27.9</c:v>
                </c:pt>
                <c:pt idx="5">
                  <c:v>16.71</c:v>
                </c:pt>
                <c:pt idx="6">
                  <c:v>16.46</c:v>
                </c:pt>
                <c:pt idx="7">
                  <c:v>34.03</c:v>
                </c:pt>
                <c:pt idx="8">
                  <c:v>11.899999999999999</c:v>
                </c:pt>
                <c:pt idx="9">
                  <c:v>34.232999999999997</c:v>
                </c:pt>
                <c:pt idx="10">
                  <c:v>63.460999999999999</c:v>
                </c:pt>
                <c:pt idx="11">
                  <c:v>305.98099999999994</c:v>
                </c:pt>
              </c:numCache>
            </c:numRef>
          </c:val>
        </c:ser>
        <c:ser>
          <c:idx val="1"/>
          <c:order val="1"/>
          <c:tx>
            <c:strRef>
              <c:f>'Data Summary'!$A$31</c:f>
              <c:strCache>
                <c:ptCount val="1"/>
                <c:pt idx="0">
                  <c:v>2) Solar Installation Details</c:v>
                </c:pt>
              </c:strCache>
            </c:strRef>
          </c:tx>
          <c:spPr>
            <a:solidFill>
              <a:schemeClr val="accent6">
                <a:lumMod val="60000"/>
                <a:lumOff val="40000"/>
              </a:schemeClr>
            </a:solidFill>
          </c:spPr>
          <c:invertIfNegative val="0"/>
          <c:cat>
            <c:strRef>
              <c:f>'Data Summary'!$B$29:$M$29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Summary'!$B$31:$M$31</c:f>
              <c:numCache>
                <c:formatCode>_(* #,##0_);_(* \(#,##0\);_(* "-"??_);_(@_)</c:formatCode>
                <c:ptCount val="12"/>
                <c:pt idx="0">
                  <c:v>8.120000000000001</c:v>
                </c:pt>
                <c:pt idx="1">
                  <c:v>18.88</c:v>
                </c:pt>
                <c:pt idx="2">
                  <c:v>6.2</c:v>
                </c:pt>
                <c:pt idx="3">
                  <c:v>17.27</c:v>
                </c:pt>
                <c:pt idx="4">
                  <c:v>39.69</c:v>
                </c:pt>
                <c:pt idx="5">
                  <c:v>27.020000000000003</c:v>
                </c:pt>
                <c:pt idx="6">
                  <c:v>42.642999999999994</c:v>
                </c:pt>
                <c:pt idx="7">
                  <c:v>24.845000000000002</c:v>
                </c:pt>
                <c:pt idx="8">
                  <c:v>39.775000000000006</c:v>
                </c:pt>
                <c:pt idx="9">
                  <c:v>42.144999999999996</c:v>
                </c:pt>
                <c:pt idx="10">
                  <c:v>94.580000000000013</c:v>
                </c:pt>
                <c:pt idx="11">
                  <c:v>232.52000000000004</c:v>
                </c:pt>
              </c:numCache>
            </c:numRef>
          </c:val>
        </c:ser>
        <c:ser>
          <c:idx val="2"/>
          <c:order val="2"/>
          <c:tx>
            <c:strRef>
              <c:f>'Data Summary'!$A$32</c:f>
              <c:strCache>
                <c:ptCount val="1"/>
                <c:pt idx="0">
                  <c:v>3) Engineering Review</c:v>
                </c:pt>
              </c:strCache>
            </c:strRef>
          </c:tx>
          <c:spPr>
            <a:solidFill>
              <a:schemeClr val="accent1"/>
            </a:solidFill>
          </c:spPr>
          <c:invertIfNegative val="0"/>
          <c:cat>
            <c:strRef>
              <c:f>'Data Summary'!$B$29:$M$29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Summary'!$B$32:$M$32</c:f>
              <c:numCache>
                <c:formatCode>_(* #,##0_);_(* \(#,##0\);_(* "-"??_);_(@_)</c:formatCode>
                <c:ptCount val="12"/>
                <c:pt idx="0">
                  <c:v>0</c:v>
                </c:pt>
                <c:pt idx="1">
                  <c:v>14.055</c:v>
                </c:pt>
                <c:pt idx="2">
                  <c:v>10.029999999999999</c:v>
                </c:pt>
                <c:pt idx="3">
                  <c:v>27.040000000000003</c:v>
                </c:pt>
                <c:pt idx="4">
                  <c:v>3.3</c:v>
                </c:pt>
                <c:pt idx="5">
                  <c:v>18.5</c:v>
                </c:pt>
                <c:pt idx="6">
                  <c:v>28.221</c:v>
                </c:pt>
                <c:pt idx="7">
                  <c:v>25.425000000000001</c:v>
                </c:pt>
                <c:pt idx="8">
                  <c:v>53.589999999999996</c:v>
                </c:pt>
                <c:pt idx="9">
                  <c:v>94.33</c:v>
                </c:pt>
                <c:pt idx="10">
                  <c:v>337.3</c:v>
                </c:pt>
                <c:pt idx="11">
                  <c:v>953.35800000000017</c:v>
                </c:pt>
              </c:numCache>
            </c:numRef>
          </c:val>
        </c:ser>
        <c:ser>
          <c:idx val="3"/>
          <c:order val="3"/>
          <c:tx>
            <c:strRef>
              <c:f>'Data Summary'!$A$33</c:f>
              <c:strCache>
                <c:ptCount val="1"/>
                <c:pt idx="0">
                  <c:v>4) Final Documentation</c:v>
                </c:pt>
              </c:strCache>
            </c:strRef>
          </c:tx>
          <c:spPr>
            <a:solidFill>
              <a:srgbClr val="A50021"/>
            </a:solidFill>
            <a:ln>
              <a:noFill/>
            </a:ln>
          </c:spPr>
          <c:invertIfNegative val="0"/>
          <c:cat>
            <c:strRef>
              <c:f>'Data Summary'!$B$29:$M$29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Summary'!$B$33:$M$33</c:f>
              <c:numCache>
                <c:formatCode>_(* #,##0_);_(* \(#,##0\);_(* "-"??_);_(@_)</c:formatCode>
                <c:ptCount val="12"/>
                <c:pt idx="0">
                  <c:v>56.160000000000004</c:v>
                </c:pt>
                <c:pt idx="1">
                  <c:v>111.285</c:v>
                </c:pt>
                <c:pt idx="2">
                  <c:v>164.45500000000001</c:v>
                </c:pt>
                <c:pt idx="3">
                  <c:v>233.65000000000003</c:v>
                </c:pt>
                <c:pt idx="4">
                  <c:v>139.88</c:v>
                </c:pt>
                <c:pt idx="5">
                  <c:v>252.51499999999999</c:v>
                </c:pt>
                <c:pt idx="6">
                  <c:v>316.22399999999999</c:v>
                </c:pt>
                <c:pt idx="7">
                  <c:v>301.85999999999996</c:v>
                </c:pt>
                <c:pt idx="8">
                  <c:v>831.78799999999978</c:v>
                </c:pt>
                <c:pt idx="9">
                  <c:v>1136.9559999999992</c:v>
                </c:pt>
                <c:pt idx="10">
                  <c:v>2126.8570000000018</c:v>
                </c:pt>
                <c:pt idx="11">
                  <c:v>817.67499999999961</c:v>
                </c:pt>
              </c:numCache>
            </c:numRef>
          </c:val>
        </c:ser>
        <c:ser>
          <c:idx val="4"/>
          <c:order val="4"/>
          <c:tx>
            <c:strRef>
              <c:f>'Data Summary'!$A$34</c:f>
              <c:strCache>
                <c:ptCount val="1"/>
                <c:pt idx="0">
                  <c:v>5) Meter Installation</c:v>
                </c:pt>
              </c:strCache>
            </c:strRef>
          </c:tx>
          <c:spPr>
            <a:solidFill>
              <a:srgbClr val="FFFF00"/>
            </a:solidFill>
          </c:spPr>
          <c:invertIfNegative val="0"/>
          <c:cat>
            <c:strRef>
              <c:f>'Data Summary'!$B$29:$M$29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Summary'!$B$34:$M$34</c:f>
              <c:numCache>
                <c:formatCode>_(* #,##0_);_(* \(#,##0\);_(* "-"??_);_(@_)</c:formatCode>
                <c:ptCount val="12"/>
                <c:pt idx="0">
                  <c:v>6.4</c:v>
                </c:pt>
                <c:pt idx="1">
                  <c:v>10.74</c:v>
                </c:pt>
                <c:pt idx="2">
                  <c:v>46.575000000000003</c:v>
                </c:pt>
                <c:pt idx="3">
                  <c:v>35.864999999999995</c:v>
                </c:pt>
                <c:pt idx="4">
                  <c:v>70.834999999999994</c:v>
                </c:pt>
                <c:pt idx="5">
                  <c:v>115.76999999999998</c:v>
                </c:pt>
                <c:pt idx="6">
                  <c:v>134.76499999999996</c:v>
                </c:pt>
                <c:pt idx="7">
                  <c:v>124.37</c:v>
                </c:pt>
                <c:pt idx="8">
                  <c:v>283.7050000000001</c:v>
                </c:pt>
                <c:pt idx="9">
                  <c:v>368.30499999999978</c:v>
                </c:pt>
                <c:pt idx="10">
                  <c:v>143.82999999999998</c:v>
                </c:pt>
                <c:pt idx="11">
                  <c:v>0</c:v>
                </c:pt>
              </c:numCache>
            </c:numRef>
          </c:val>
        </c:ser>
        <c:ser>
          <c:idx val="5"/>
          <c:order val="5"/>
          <c:tx>
            <c:strRef>
              <c:f>'Data Summary'!$A$35</c:f>
              <c:strCache>
                <c:ptCount val="1"/>
                <c:pt idx="0">
                  <c:v>6) Completed</c:v>
                </c:pt>
              </c:strCache>
            </c:strRef>
          </c:tx>
          <c:spPr>
            <a:solidFill>
              <a:schemeClr val="accent4">
                <a:lumMod val="75000"/>
              </a:schemeClr>
            </a:solidFill>
          </c:spPr>
          <c:invertIfNegative val="0"/>
          <c:cat>
            <c:strRef>
              <c:f>'Data Summary'!$B$29:$M$29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Summary'!$B$35:$M$35</c:f>
              <c:numCache>
                <c:formatCode>_(* #,##0_);_(* \(#,##0\);_(* "-"??_);_(@_)</c:formatCode>
                <c:ptCount val="12"/>
                <c:pt idx="0">
                  <c:v>1112.3999999999996</c:v>
                </c:pt>
                <c:pt idx="1">
                  <c:v>1414.9149999999995</c:v>
                </c:pt>
                <c:pt idx="2">
                  <c:v>1574.9650000000008</c:v>
                </c:pt>
                <c:pt idx="3">
                  <c:v>1563.735000000001</c:v>
                </c:pt>
                <c:pt idx="4">
                  <c:v>1561.5650000000007</c:v>
                </c:pt>
                <c:pt idx="5">
                  <c:v>1636.2180000000001</c:v>
                </c:pt>
                <c:pt idx="6">
                  <c:v>1114.9249999999988</c:v>
                </c:pt>
                <c:pt idx="7">
                  <c:v>1654.3550000000005</c:v>
                </c:pt>
                <c:pt idx="8">
                  <c:v>1336.069999999999</c:v>
                </c:pt>
                <c:pt idx="9">
                  <c:v>717.35999999999979</c:v>
                </c:pt>
                <c:pt idx="10">
                  <c:v>164.44000000000003</c:v>
                </c:pt>
                <c:pt idx="11">
                  <c:v>4.2</c:v>
                </c:pt>
              </c:numCache>
            </c:numRef>
          </c:val>
        </c:ser>
        <c:ser>
          <c:idx val="6"/>
          <c:order val="6"/>
          <c:tx>
            <c:strRef>
              <c:f>'Data Summary'!$A$36</c:f>
              <c:strCache>
                <c:ptCount val="1"/>
                <c:pt idx="0">
                  <c:v>Cancelled</c:v>
                </c:pt>
              </c:strCache>
            </c:strRef>
          </c:tx>
          <c:spPr>
            <a:solidFill>
              <a:srgbClr val="FFC000"/>
            </a:solidFill>
            <a:ln>
              <a:noFill/>
            </a:ln>
          </c:spPr>
          <c:invertIfNegative val="0"/>
          <c:cat>
            <c:strRef>
              <c:f>'Data Summary'!$B$29:$M$29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'Data Summary'!$B$36:$M$36</c:f>
              <c:numCache>
                <c:formatCode>_(* #,##0_);_(* \(#,##0\);_(* "-"??_);_(@_)</c:formatCode>
                <c:ptCount val="12"/>
                <c:pt idx="0">
                  <c:v>303.79999999999995</c:v>
                </c:pt>
                <c:pt idx="1">
                  <c:v>181.73500000000001</c:v>
                </c:pt>
                <c:pt idx="2">
                  <c:v>222.94499999999999</c:v>
                </c:pt>
                <c:pt idx="3">
                  <c:v>342.36999999999995</c:v>
                </c:pt>
                <c:pt idx="4">
                  <c:v>251.565</c:v>
                </c:pt>
                <c:pt idx="5">
                  <c:v>254.27000000000007</c:v>
                </c:pt>
                <c:pt idx="6">
                  <c:v>156.67700000000002</c:v>
                </c:pt>
                <c:pt idx="7">
                  <c:v>142.76499999999999</c:v>
                </c:pt>
                <c:pt idx="8">
                  <c:v>197.54499999999996</c:v>
                </c:pt>
                <c:pt idx="9">
                  <c:v>151.38</c:v>
                </c:pt>
                <c:pt idx="10">
                  <c:v>203.26000000000005</c:v>
                </c:pt>
                <c:pt idx="11">
                  <c:v>151.30700000000002</c:v>
                </c:pt>
              </c:numCache>
            </c:numRef>
          </c:val>
        </c:ser>
        <c:dLbls>
          <c:showLegendKey val="0"/>
          <c:showVal val="0"/>
          <c:showCatName val="0"/>
          <c:showSerName val="0"/>
          <c:showPercent val="0"/>
          <c:showBubbleSize val="0"/>
        </c:dLbls>
        <c:gapWidth val="150"/>
        <c:overlap val="100"/>
        <c:axId val="174549632"/>
        <c:axId val="174580096"/>
      </c:barChart>
      <c:catAx>
        <c:axId val="174549632"/>
        <c:scaling>
          <c:orientation val="minMax"/>
        </c:scaling>
        <c:delete val="0"/>
        <c:axPos val="b"/>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4580096"/>
        <c:crosses val="autoZero"/>
        <c:auto val="1"/>
        <c:lblAlgn val="ctr"/>
        <c:lblOffset val="100"/>
        <c:noMultiLvlLbl val="0"/>
      </c:catAx>
      <c:valAx>
        <c:axId val="174580096"/>
        <c:scaling>
          <c:orientation val="minMax"/>
          <c:max val="3000"/>
        </c:scaling>
        <c:delete val="0"/>
        <c:axPos val="l"/>
        <c:majorGridlines/>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4549632"/>
        <c:crosses val="autoZero"/>
        <c:crossBetween val="between"/>
      </c:valAx>
    </c:plotArea>
    <c:plotVisOnly val="1"/>
    <c:dispBlanksAs val="gap"/>
    <c:showDLblsOverMax val="0"/>
  </c:chart>
  <c:spPr>
    <a:noFill/>
    <a:ln>
      <a:solidFill>
        <a:schemeClr val="tx1">
          <a:lumMod val="50000"/>
          <a:lumOff val="50000"/>
        </a:schemeClr>
      </a:solidFill>
    </a:ln>
  </c:sp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472695752672638"/>
          <c:y val="0.14969903762029746"/>
          <c:w val="0.59098362723022191"/>
          <c:h val="0.58268219597550308"/>
        </c:manualLayout>
      </c:layout>
      <c:barChart>
        <c:barDir val="col"/>
        <c:grouping val="stacked"/>
        <c:varyColors val="0"/>
        <c:ser>
          <c:idx val="0"/>
          <c:order val="0"/>
          <c:tx>
            <c:strRef>
              <c:f>'Data Summary'!$A$40</c:f>
              <c:strCache>
                <c:ptCount val="1"/>
                <c:pt idx="0">
                  <c:v>Capacity Offered (kW)</c:v>
                </c:pt>
              </c:strCache>
            </c:strRef>
          </c:tx>
          <c:invertIfNegative val="0"/>
          <c:cat>
            <c:strRef>
              <c:f>'Data Summary'!$B$39:$F$39</c:f>
              <c:strCache>
                <c:ptCount val="5"/>
                <c:pt idx="0">
                  <c:v>Q1 2017</c:v>
                </c:pt>
                <c:pt idx="1">
                  <c:v>Q2 2017</c:v>
                </c:pt>
                <c:pt idx="2">
                  <c:v>Q3 2017</c:v>
                </c:pt>
                <c:pt idx="3">
                  <c:v>Q4 2017</c:v>
                </c:pt>
                <c:pt idx="4">
                  <c:v>Year End</c:v>
                </c:pt>
              </c:strCache>
            </c:strRef>
          </c:cat>
          <c:val>
            <c:numRef>
              <c:f>'Data Summary'!$B$40:$F$40</c:f>
              <c:numCache>
                <c:formatCode>_(* #,##0_);_(* \(#,##0\);_(* "-"??_);_(@_)</c:formatCode>
                <c:ptCount val="5"/>
                <c:pt idx="0">
                  <c:v>6138.89</c:v>
                </c:pt>
                <c:pt idx="1">
                  <c:v>6118.3649999999998</c:v>
                </c:pt>
                <c:pt idx="2">
                  <c:v>6091.8760000000002</c:v>
                </c:pt>
                <c:pt idx="3">
                  <c:v>6159.0699999999988</c:v>
                </c:pt>
                <c:pt idx="4">
                  <c:v>12</c:v>
                </c:pt>
              </c:numCache>
            </c:numRef>
          </c:val>
        </c:ser>
        <c:ser>
          <c:idx val="1"/>
          <c:order val="1"/>
          <c:tx>
            <c:strRef>
              <c:f>'Data Summary'!$A$41</c:f>
              <c:strCache>
                <c:ptCount val="1"/>
                <c:pt idx="0">
                  <c:v>Capacity from Rollover (kW)</c:v>
                </c:pt>
              </c:strCache>
            </c:strRef>
          </c:tx>
          <c:spPr>
            <a:solidFill>
              <a:schemeClr val="accent1">
                <a:lumMod val="60000"/>
                <a:lumOff val="40000"/>
              </a:schemeClr>
            </a:solidFill>
          </c:spPr>
          <c:invertIfNegative val="0"/>
          <c:cat>
            <c:strRef>
              <c:f>'Data Summary'!$B$39:$F$39</c:f>
              <c:strCache>
                <c:ptCount val="5"/>
                <c:pt idx="0">
                  <c:v>Q1 2017</c:v>
                </c:pt>
                <c:pt idx="1">
                  <c:v>Q2 2017</c:v>
                </c:pt>
                <c:pt idx="2">
                  <c:v>Q3 2017</c:v>
                </c:pt>
                <c:pt idx="3">
                  <c:v>Q4 2017</c:v>
                </c:pt>
                <c:pt idx="4">
                  <c:v>Year End</c:v>
                </c:pt>
              </c:strCache>
            </c:strRef>
          </c:cat>
          <c:val>
            <c:numRef>
              <c:f>'Data Summary'!$B$41:$F$41</c:f>
              <c:numCache>
                <c:formatCode>_(* #,##0_);_(* \(#,##0\);_(* "-"??_);_(@_)</c:formatCode>
                <c:ptCount val="5"/>
                <c:pt idx="0">
                  <c:v>0</c:v>
                </c:pt>
                <c:pt idx="1">
                  <c:v>2111.16</c:v>
                </c:pt>
                <c:pt idx="2">
                  <c:v>34</c:v>
                </c:pt>
                <c:pt idx="3">
                  <c:v>1867</c:v>
                </c:pt>
                <c:pt idx="4">
                  <c:v>628</c:v>
                </c:pt>
              </c:numCache>
            </c:numRef>
          </c:val>
        </c:ser>
        <c:dLbls>
          <c:showLegendKey val="0"/>
          <c:showVal val="0"/>
          <c:showCatName val="0"/>
          <c:showSerName val="0"/>
          <c:showPercent val="0"/>
          <c:showBubbleSize val="0"/>
        </c:dLbls>
        <c:gapWidth val="150"/>
        <c:overlap val="100"/>
        <c:axId val="174636416"/>
        <c:axId val="174638208"/>
      </c:barChart>
      <c:lineChart>
        <c:grouping val="standard"/>
        <c:varyColors val="0"/>
        <c:ser>
          <c:idx val="2"/>
          <c:order val="2"/>
          <c:tx>
            <c:strRef>
              <c:f>'Data Summary'!$A$42</c:f>
              <c:strCache>
                <c:ptCount val="1"/>
                <c:pt idx="0">
                  <c:v>Applications Received (Qty)</c:v>
                </c:pt>
              </c:strCache>
            </c:strRef>
          </c:tx>
          <c:marker>
            <c:symbol val="none"/>
          </c:marker>
          <c:cat>
            <c:strRef>
              <c:f>'Data Summary'!$B$39:$F$39</c:f>
              <c:strCache>
                <c:ptCount val="5"/>
                <c:pt idx="0">
                  <c:v>Q1 2017</c:v>
                </c:pt>
                <c:pt idx="1">
                  <c:v>Q2 2017</c:v>
                </c:pt>
                <c:pt idx="2">
                  <c:v>Q3 2017</c:v>
                </c:pt>
                <c:pt idx="3">
                  <c:v>Q4 2017</c:v>
                </c:pt>
                <c:pt idx="4">
                  <c:v>Year End</c:v>
                </c:pt>
              </c:strCache>
            </c:strRef>
          </c:cat>
          <c:val>
            <c:numRef>
              <c:f>'Data Summary'!$B$42:$F$42</c:f>
              <c:numCache>
                <c:formatCode>_(* #,##0_);_(* \(#,##0\);_(* "-"??_);_(@_)</c:formatCode>
                <c:ptCount val="5"/>
                <c:pt idx="0">
                  <c:v>28</c:v>
                </c:pt>
                <c:pt idx="1">
                  <c:v>38</c:v>
                </c:pt>
                <c:pt idx="2">
                  <c:v>37</c:v>
                </c:pt>
                <c:pt idx="3">
                  <c:v>50</c:v>
                </c:pt>
                <c:pt idx="4">
                  <c:v>4</c:v>
                </c:pt>
              </c:numCache>
            </c:numRef>
          </c:val>
          <c:smooth val="0"/>
        </c:ser>
        <c:dLbls>
          <c:showLegendKey val="0"/>
          <c:showVal val="0"/>
          <c:showCatName val="0"/>
          <c:showSerName val="0"/>
          <c:showPercent val="0"/>
          <c:showBubbleSize val="0"/>
        </c:dLbls>
        <c:marker val="1"/>
        <c:smooth val="0"/>
        <c:axId val="174645632"/>
        <c:axId val="174639744"/>
      </c:lineChart>
      <c:catAx>
        <c:axId val="174636416"/>
        <c:scaling>
          <c:orientation val="minMax"/>
        </c:scaling>
        <c:delete val="0"/>
        <c:axPos val="b"/>
        <c:majorTickMark val="out"/>
        <c:minorTickMark val="none"/>
        <c:tickLblPos val="nextTo"/>
        <c:txPr>
          <a:bodyPr/>
          <a:lstStyle/>
          <a:p>
            <a:pPr>
              <a:defRPr sz="1600"/>
            </a:pPr>
            <a:endParaRPr lang="en-US"/>
          </a:p>
        </c:txPr>
        <c:crossAx val="174638208"/>
        <c:crosses val="autoZero"/>
        <c:auto val="1"/>
        <c:lblAlgn val="ctr"/>
        <c:lblOffset val="100"/>
        <c:noMultiLvlLbl val="0"/>
      </c:catAx>
      <c:valAx>
        <c:axId val="174638208"/>
        <c:scaling>
          <c:orientation val="minMax"/>
          <c:max val="10000"/>
        </c:scaling>
        <c:delete val="0"/>
        <c:axPos val="l"/>
        <c:majorGridlines/>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4636416"/>
        <c:crosses val="autoZero"/>
        <c:crossBetween val="between"/>
      </c:valAx>
      <c:valAx>
        <c:axId val="174639744"/>
        <c:scaling>
          <c:orientation val="minMax"/>
        </c:scaling>
        <c:delete val="0"/>
        <c:axPos val="r"/>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4645632"/>
        <c:crosses val="max"/>
        <c:crossBetween val="between"/>
      </c:valAx>
      <c:catAx>
        <c:axId val="174645632"/>
        <c:scaling>
          <c:orientation val="minMax"/>
        </c:scaling>
        <c:delete val="1"/>
        <c:axPos val="b"/>
        <c:majorTickMark val="out"/>
        <c:minorTickMark val="none"/>
        <c:tickLblPos val="nextTo"/>
        <c:crossAx val="174639744"/>
        <c:crosses val="autoZero"/>
        <c:auto val="1"/>
        <c:lblAlgn val="ctr"/>
        <c:lblOffset val="100"/>
        <c:noMultiLvlLbl val="0"/>
      </c:catAx>
    </c:plotArea>
    <c:legend>
      <c:legendPos val="r"/>
      <c:layout>
        <c:manualLayout>
          <c:xMode val="edge"/>
          <c:yMode val="edge"/>
          <c:x val="3.468494458456569E-2"/>
          <c:y val="0.86977628542254171"/>
          <c:w val="0.91903203357509422"/>
          <c:h val="0.12340141759520967"/>
        </c:manualLayout>
      </c:layout>
      <c:overlay val="0"/>
      <c:txPr>
        <a:bodyPr/>
        <a:lstStyle/>
        <a:p>
          <a:pPr>
            <a:defRPr>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bg1">
          <a:lumMod val="50000"/>
        </a:schemeClr>
      </a:solid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136358055939485"/>
          <c:y val="0.14977755905511811"/>
          <c:w val="0.60194595214139301"/>
          <c:h val="0.60053412073490808"/>
        </c:manualLayout>
      </c:layout>
      <c:barChart>
        <c:barDir val="col"/>
        <c:grouping val="stacked"/>
        <c:varyColors val="0"/>
        <c:ser>
          <c:idx val="0"/>
          <c:order val="0"/>
          <c:tx>
            <c:strRef>
              <c:f>'Data Summary'!$A$46</c:f>
              <c:strCache>
                <c:ptCount val="1"/>
                <c:pt idx="0">
                  <c:v>Duplicates (kW)</c:v>
                </c:pt>
              </c:strCache>
            </c:strRef>
          </c:tx>
          <c:spPr>
            <a:solidFill>
              <a:schemeClr val="accent4">
                <a:lumMod val="75000"/>
              </a:schemeClr>
            </a:solidFill>
          </c:spPr>
          <c:invertIfNegative val="0"/>
          <c:cat>
            <c:strRef>
              <c:f>'Data Summary'!$B$45:$E$45</c:f>
              <c:strCache>
                <c:ptCount val="4"/>
                <c:pt idx="0">
                  <c:v>Q1 2017</c:v>
                </c:pt>
                <c:pt idx="1">
                  <c:v>Q2 2017</c:v>
                </c:pt>
                <c:pt idx="2">
                  <c:v>Q3 2017</c:v>
                </c:pt>
                <c:pt idx="3">
                  <c:v>Q4 2017</c:v>
                </c:pt>
              </c:strCache>
            </c:strRef>
          </c:cat>
          <c:val>
            <c:numRef>
              <c:f>'Data Summary'!$B$46:$E$46</c:f>
              <c:numCache>
                <c:formatCode>_(* #,##0_);_(* \(#,##0\);_(* "-"??_);_(@_)</c:formatCode>
                <c:ptCount val="4"/>
                <c:pt idx="0">
                  <c:v>1749.13</c:v>
                </c:pt>
                <c:pt idx="1">
                  <c:v>0</c:v>
                </c:pt>
                <c:pt idx="2">
                  <c:v>814.87</c:v>
                </c:pt>
                <c:pt idx="3">
                  <c:v>1485</c:v>
                </c:pt>
              </c:numCache>
            </c:numRef>
          </c:val>
        </c:ser>
        <c:ser>
          <c:idx val="1"/>
          <c:order val="1"/>
          <c:tx>
            <c:strRef>
              <c:f>'Data Summary'!$A$47</c:f>
              <c:strCache>
                <c:ptCount val="1"/>
                <c:pt idx="0">
                  <c:v>No Deposit Received (kW)</c:v>
                </c:pt>
              </c:strCache>
            </c:strRef>
          </c:tx>
          <c:spPr>
            <a:solidFill>
              <a:schemeClr val="accent3"/>
            </a:solidFill>
          </c:spPr>
          <c:invertIfNegative val="0"/>
          <c:cat>
            <c:strRef>
              <c:f>'Data Summary'!$B$45:$E$45</c:f>
              <c:strCache>
                <c:ptCount val="4"/>
                <c:pt idx="0">
                  <c:v>Q1 2017</c:v>
                </c:pt>
                <c:pt idx="1">
                  <c:v>Q2 2017</c:v>
                </c:pt>
                <c:pt idx="2">
                  <c:v>Q3 2017</c:v>
                </c:pt>
                <c:pt idx="3">
                  <c:v>Q4 2017</c:v>
                </c:pt>
              </c:strCache>
            </c:strRef>
          </c:cat>
          <c:val>
            <c:numRef>
              <c:f>'Data Summary'!$B$47:$E$47</c:f>
              <c:numCache>
                <c:formatCode>_(* #,##0_);_(* \(#,##0\);_(* "-"??_);_(@_)</c:formatCode>
                <c:ptCount val="4"/>
                <c:pt idx="0">
                  <c:v>362.03</c:v>
                </c:pt>
                <c:pt idx="1">
                  <c:v>34</c:v>
                </c:pt>
                <c:pt idx="2">
                  <c:v>1051.7</c:v>
                </c:pt>
                <c:pt idx="3">
                  <c:v>627.91</c:v>
                </c:pt>
              </c:numCache>
            </c:numRef>
          </c:val>
        </c:ser>
        <c:dLbls>
          <c:showLegendKey val="0"/>
          <c:showVal val="0"/>
          <c:showCatName val="0"/>
          <c:showSerName val="0"/>
          <c:showPercent val="0"/>
          <c:showBubbleSize val="0"/>
        </c:dLbls>
        <c:gapWidth val="150"/>
        <c:overlap val="100"/>
        <c:axId val="174764032"/>
        <c:axId val="174765568"/>
      </c:barChart>
      <c:lineChart>
        <c:grouping val="standard"/>
        <c:varyColors val="0"/>
        <c:ser>
          <c:idx val="2"/>
          <c:order val="2"/>
          <c:tx>
            <c:strRef>
              <c:f>'Data Summary'!$A$48</c:f>
              <c:strCache>
                <c:ptCount val="1"/>
                <c:pt idx="0">
                  <c:v>Duplicates (Qty)</c:v>
                </c:pt>
              </c:strCache>
            </c:strRef>
          </c:tx>
          <c:spPr>
            <a:ln w="38100"/>
          </c:spPr>
          <c:marker>
            <c:symbol val="none"/>
          </c:marker>
          <c:cat>
            <c:strRef>
              <c:f>'Data Summary'!$B$45:$E$45</c:f>
              <c:strCache>
                <c:ptCount val="4"/>
                <c:pt idx="0">
                  <c:v>Q1 2017</c:v>
                </c:pt>
                <c:pt idx="1">
                  <c:v>Q2 2017</c:v>
                </c:pt>
                <c:pt idx="2">
                  <c:v>Q3 2017</c:v>
                </c:pt>
                <c:pt idx="3">
                  <c:v>Q4 2017</c:v>
                </c:pt>
              </c:strCache>
            </c:strRef>
          </c:cat>
          <c:val>
            <c:numRef>
              <c:f>'Data Summary'!$B$48:$E$48</c:f>
              <c:numCache>
                <c:formatCode>_(* #,##0_);_(* \(#,##0\);_(* "-"??_);_(@_)</c:formatCode>
                <c:ptCount val="4"/>
                <c:pt idx="0">
                  <c:v>5</c:v>
                </c:pt>
                <c:pt idx="1">
                  <c:v>0</c:v>
                </c:pt>
                <c:pt idx="2">
                  <c:v>7</c:v>
                </c:pt>
                <c:pt idx="3">
                  <c:v>9</c:v>
                </c:pt>
              </c:numCache>
            </c:numRef>
          </c:val>
          <c:smooth val="0"/>
        </c:ser>
        <c:ser>
          <c:idx val="3"/>
          <c:order val="3"/>
          <c:tx>
            <c:strRef>
              <c:f>'Data Summary'!$A$49</c:f>
              <c:strCache>
                <c:ptCount val="1"/>
                <c:pt idx="0">
                  <c:v>No Deposit Received (Qty)</c:v>
                </c:pt>
              </c:strCache>
            </c:strRef>
          </c:tx>
          <c:spPr>
            <a:ln w="38100"/>
          </c:spPr>
          <c:marker>
            <c:symbol val="none"/>
          </c:marker>
          <c:cat>
            <c:strRef>
              <c:f>'Data Summary'!$B$45:$E$45</c:f>
              <c:strCache>
                <c:ptCount val="4"/>
                <c:pt idx="0">
                  <c:v>Q1 2017</c:v>
                </c:pt>
                <c:pt idx="1">
                  <c:v>Q2 2017</c:v>
                </c:pt>
                <c:pt idx="2">
                  <c:v>Q3 2017</c:v>
                </c:pt>
                <c:pt idx="3">
                  <c:v>Q4 2017</c:v>
                </c:pt>
              </c:strCache>
            </c:strRef>
          </c:cat>
          <c:val>
            <c:numRef>
              <c:f>'Data Summary'!$B$49:$E$49</c:f>
              <c:numCache>
                <c:formatCode>_(* #,##0_);_(* \(#,##0\);_(* "-"??_);_(@_)</c:formatCode>
                <c:ptCount val="4"/>
                <c:pt idx="0">
                  <c:v>2</c:v>
                </c:pt>
                <c:pt idx="1">
                  <c:v>1</c:v>
                </c:pt>
                <c:pt idx="2">
                  <c:v>7</c:v>
                </c:pt>
                <c:pt idx="3">
                  <c:v>8</c:v>
                </c:pt>
              </c:numCache>
            </c:numRef>
          </c:val>
          <c:smooth val="0"/>
        </c:ser>
        <c:dLbls>
          <c:showLegendKey val="0"/>
          <c:showVal val="0"/>
          <c:showCatName val="0"/>
          <c:showSerName val="0"/>
          <c:showPercent val="0"/>
          <c:showBubbleSize val="0"/>
        </c:dLbls>
        <c:marker val="1"/>
        <c:smooth val="0"/>
        <c:axId val="174768896"/>
        <c:axId val="174767104"/>
      </c:lineChart>
      <c:catAx>
        <c:axId val="174764032"/>
        <c:scaling>
          <c:orientation val="minMax"/>
        </c:scaling>
        <c:delete val="0"/>
        <c:axPos val="b"/>
        <c:majorTickMark val="out"/>
        <c:minorTickMark val="none"/>
        <c:tickLblPos val="nextTo"/>
        <c:txPr>
          <a:bodyPr/>
          <a:lstStyle/>
          <a:p>
            <a:pPr>
              <a:defRPr sz="1600"/>
            </a:pPr>
            <a:endParaRPr lang="en-US"/>
          </a:p>
        </c:txPr>
        <c:crossAx val="174765568"/>
        <c:crosses val="autoZero"/>
        <c:auto val="1"/>
        <c:lblAlgn val="ctr"/>
        <c:lblOffset val="100"/>
        <c:noMultiLvlLbl val="0"/>
      </c:catAx>
      <c:valAx>
        <c:axId val="174765568"/>
        <c:scaling>
          <c:orientation val="minMax"/>
        </c:scaling>
        <c:delete val="0"/>
        <c:axPos val="l"/>
        <c:majorGridlines/>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4764032"/>
        <c:crosses val="autoZero"/>
        <c:crossBetween val="between"/>
      </c:valAx>
      <c:valAx>
        <c:axId val="174767104"/>
        <c:scaling>
          <c:orientation val="minMax"/>
        </c:scaling>
        <c:delete val="0"/>
        <c:axPos val="r"/>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4768896"/>
        <c:crosses val="max"/>
        <c:crossBetween val="between"/>
      </c:valAx>
      <c:catAx>
        <c:axId val="174768896"/>
        <c:scaling>
          <c:orientation val="minMax"/>
        </c:scaling>
        <c:delete val="1"/>
        <c:axPos val="b"/>
        <c:majorTickMark val="out"/>
        <c:minorTickMark val="none"/>
        <c:tickLblPos val="nextTo"/>
        <c:crossAx val="174767104"/>
        <c:crosses val="autoZero"/>
        <c:auto val="1"/>
        <c:lblAlgn val="ctr"/>
        <c:lblOffset val="100"/>
        <c:noMultiLvlLbl val="0"/>
      </c:catAx>
    </c:plotArea>
    <c:legend>
      <c:legendPos val="r"/>
      <c:layout>
        <c:manualLayout>
          <c:xMode val="edge"/>
          <c:yMode val="edge"/>
          <c:x val="0"/>
          <c:y val="0.88427417513953732"/>
          <c:w val="0.99775777075122019"/>
          <c:h val="0.10708599458797553"/>
        </c:manualLayout>
      </c:layout>
      <c:overlay val="0"/>
      <c:txPr>
        <a:bodyPr/>
        <a:lstStyle/>
        <a:p>
          <a:pPr>
            <a:defRPr sz="10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bg1">
          <a:lumMod val="50000"/>
        </a:schemeClr>
      </a:solid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70150000221306"/>
          <c:y val="0.17182798120176079"/>
          <c:w val="0.5201605785786052"/>
          <c:h val="0.73056818380527822"/>
        </c:manualLayout>
      </c:layout>
      <c:barChart>
        <c:barDir val="col"/>
        <c:grouping val="stacked"/>
        <c:varyColors val="0"/>
        <c:ser>
          <c:idx val="0"/>
          <c:order val="0"/>
          <c:tx>
            <c:strRef>
              <c:f>'Data Summary'!$A$52</c:f>
              <c:strCache>
                <c:ptCount val="1"/>
                <c:pt idx="0">
                  <c:v>1) Documents &amp; Payments</c:v>
                </c:pt>
              </c:strCache>
            </c:strRef>
          </c:tx>
          <c:spPr>
            <a:solidFill>
              <a:schemeClr val="accent3"/>
            </a:solidFill>
          </c:spPr>
          <c:invertIfNegative val="0"/>
          <c:cat>
            <c:strRef>
              <c:f>'Data Summary'!$B$51:$E$51</c:f>
              <c:strCache>
                <c:ptCount val="4"/>
                <c:pt idx="0">
                  <c:v>Qtr1</c:v>
                </c:pt>
                <c:pt idx="1">
                  <c:v>Qtr2</c:v>
                </c:pt>
                <c:pt idx="2">
                  <c:v>Qtr3</c:v>
                </c:pt>
                <c:pt idx="3">
                  <c:v>Qtr4</c:v>
                </c:pt>
              </c:strCache>
            </c:strRef>
          </c:cat>
          <c:val>
            <c:numRef>
              <c:f>'Data Summary'!$B$52:$E$52</c:f>
              <c:numCache>
                <c:formatCode>_(* #,##0_);_(* \(#,##0\);_(* "-"??_);_(@_)</c:formatCode>
                <c:ptCount val="4"/>
                <c:pt idx="0">
                  <c:v>349</c:v>
                </c:pt>
                <c:pt idx="1">
                  <c:v>931.62</c:v>
                </c:pt>
                <c:pt idx="2">
                  <c:v>3512.2999999999993</c:v>
                </c:pt>
                <c:pt idx="3">
                  <c:v>4195.4600000000009</c:v>
                </c:pt>
              </c:numCache>
            </c:numRef>
          </c:val>
        </c:ser>
        <c:ser>
          <c:idx val="1"/>
          <c:order val="1"/>
          <c:tx>
            <c:strRef>
              <c:f>'Data Summary'!$A$53</c:f>
              <c:strCache>
                <c:ptCount val="1"/>
                <c:pt idx="0">
                  <c:v>2) Solar Installation Details</c:v>
                </c:pt>
              </c:strCache>
            </c:strRef>
          </c:tx>
          <c:spPr>
            <a:solidFill>
              <a:schemeClr val="accent2">
                <a:lumMod val="60000"/>
                <a:lumOff val="40000"/>
              </a:schemeClr>
            </a:solidFill>
          </c:spPr>
          <c:invertIfNegative val="0"/>
          <c:cat>
            <c:strRef>
              <c:f>'Data Summary'!$B$51:$E$51</c:f>
              <c:strCache>
                <c:ptCount val="4"/>
                <c:pt idx="0">
                  <c:v>Qtr1</c:v>
                </c:pt>
                <c:pt idx="1">
                  <c:v>Qtr2</c:v>
                </c:pt>
                <c:pt idx="2">
                  <c:v>Qtr3</c:v>
                </c:pt>
                <c:pt idx="3">
                  <c:v>Qtr4</c:v>
                </c:pt>
              </c:strCache>
            </c:strRef>
          </c:cat>
          <c:val>
            <c:numRef>
              <c:f>'Data Summary'!$B$53:$E$53</c:f>
              <c:numCache>
                <c:formatCode>_(* #,##0_);_(* \(#,##0\);_(* "-"??_);_(@_)</c:formatCode>
                <c:ptCount val="4"/>
                <c:pt idx="1">
                  <c:v>234.48000000000002</c:v>
                </c:pt>
                <c:pt idx="2">
                  <c:v>65</c:v>
                </c:pt>
                <c:pt idx="3">
                  <c:v>1190.45</c:v>
                </c:pt>
              </c:numCache>
            </c:numRef>
          </c:val>
        </c:ser>
        <c:ser>
          <c:idx val="2"/>
          <c:order val="2"/>
          <c:tx>
            <c:strRef>
              <c:f>'Data Summary'!$A$54</c:f>
              <c:strCache>
                <c:ptCount val="1"/>
                <c:pt idx="0">
                  <c:v>3) Engineering Review</c:v>
                </c:pt>
              </c:strCache>
            </c:strRef>
          </c:tx>
          <c:spPr>
            <a:solidFill>
              <a:schemeClr val="accent1"/>
            </a:solidFill>
          </c:spPr>
          <c:invertIfNegative val="0"/>
          <c:cat>
            <c:strRef>
              <c:f>'Data Summary'!$B$51:$E$51</c:f>
              <c:strCache>
                <c:ptCount val="4"/>
                <c:pt idx="0">
                  <c:v>Qtr1</c:v>
                </c:pt>
                <c:pt idx="1">
                  <c:v>Qtr2</c:v>
                </c:pt>
                <c:pt idx="2">
                  <c:v>Qtr3</c:v>
                </c:pt>
                <c:pt idx="3">
                  <c:v>Qtr4</c:v>
                </c:pt>
              </c:strCache>
            </c:strRef>
          </c:cat>
          <c:val>
            <c:numRef>
              <c:f>'Data Summary'!$B$54:$E$54</c:f>
              <c:numCache>
                <c:formatCode>General</c:formatCode>
                <c:ptCount val="4"/>
                <c:pt idx="0" formatCode="_(* #,##0_);_(* \(#,##0\);_(* &quot;-&quot;??_);_(@_)">
                  <c:v>473</c:v>
                </c:pt>
                <c:pt idx="2" formatCode="_(* #,##0_);_(* \(#,##0\);_(* &quot;-&quot;??_);_(@_)">
                  <c:v>245.70000000000002</c:v>
                </c:pt>
                <c:pt idx="3" formatCode="_(* #,##0_);_(* \(#,##0\);_(* &quot;-&quot;??_);_(@_)">
                  <c:v>176.88</c:v>
                </c:pt>
              </c:numCache>
            </c:numRef>
          </c:val>
        </c:ser>
        <c:ser>
          <c:idx val="3"/>
          <c:order val="3"/>
          <c:tx>
            <c:strRef>
              <c:f>'Data Summary'!$A$55</c:f>
              <c:strCache>
                <c:ptCount val="1"/>
                <c:pt idx="0">
                  <c:v>4) Final Documentation</c:v>
                </c:pt>
              </c:strCache>
            </c:strRef>
          </c:tx>
          <c:spPr>
            <a:solidFill>
              <a:srgbClr val="C00000"/>
            </a:solidFill>
          </c:spPr>
          <c:invertIfNegative val="0"/>
          <c:cat>
            <c:strRef>
              <c:f>'Data Summary'!$B$51:$E$51</c:f>
              <c:strCache>
                <c:ptCount val="4"/>
                <c:pt idx="0">
                  <c:v>Qtr1</c:v>
                </c:pt>
                <c:pt idx="1">
                  <c:v>Qtr2</c:v>
                </c:pt>
                <c:pt idx="2">
                  <c:v>Qtr3</c:v>
                </c:pt>
                <c:pt idx="3">
                  <c:v>Qtr4</c:v>
                </c:pt>
              </c:strCache>
            </c:strRef>
          </c:cat>
          <c:val>
            <c:numRef>
              <c:f>'Data Summary'!$B$55:$E$55</c:f>
              <c:numCache>
                <c:formatCode>_(* #,##0_);_(* \(#,##0\);_(* "-"??_);_(@_)</c:formatCode>
                <c:ptCount val="4"/>
                <c:pt idx="0">
                  <c:v>186.34500000000003</c:v>
                </c:pt>
                <c:pt idx="1">
                  <c:v>4151.8900000000012</c:v>
                </c:pt>
                <c:pt idx="2">
                  <c:v>25.6</c:v>
                </c:pt>
                <c:pt idx="3">
                  <c:v>238.98</c:v>
                </c:pt>
              </c:numCache>
            </c:numRef>
          </c:val>
        </c:ser>
        <c:ser>
          <c:idx val="4"/>
          <c:order val="4"/>
          <c:tx>
            <c:strRef>
              <c:f>'Data Summary'!$A$56</c:f>
              <c:strCache>
                <c:ptCount val="1"/>
                <c:pt idx="0">
                  <c:v>5) Meter Installation</c:v>
                </c:pt>
              </c:strCache>
            </c:strRef>
          </c:tx>
          <c:spPr>
            <a:solidFill>
              <a:srgbClr val="FFFF00"/>
            </a:solidFill>
          </c:spPr>
          <c:invertIfNegative val="0"/>
          <c:cat>
            <c:strRef>
              <c:f>'Data Summary'!$B$51:$E$51</c:f>
              <c:strCache>
                <c:ptCount val="4"/>
                <c:pt idx="0">
                  <c:v>Qtr1</c:v>
                </c:pt>
                <c:pt idx="1">
                  <c:v>Qtr2</c:v>
                </c:pt>
                <c:pt idx="2">
                  <c:v>Qtr3</c:v>
                </c:pt>
                <c:pt idx="3">
                  <c:v>Qtr4</c:v>
                </c:pt>
              </c:strCache>
            </c:strRef>
          </c:cat>
          <c:val>
            <c:numRef>
              <c:f>'Data Summary'!$B$56:$E$56</c:f>
              <c:numCache>
                <c:formatCode>_(* #,##0_);_(* \(#,##0\);_(* "-"??_);_(@_)</c:formatCode>
                <c:ptCount val="4"/>
                <c:pt idx="0">
                  <c:v>396.08</c:v>
                </c:pt>
                <c:pt idx="1">
                  <c:v>1739.35</c:v>
                </c:pt>
                <c:pt idx="2">
                  <c:v>336.33</c:v>
                </c:pt>
                <c:pt idx="3">
                  <c:v>221.49</c:v>
                </c:pt>
              </c:numCache>
            </c:numRef>
          </c:val>
        </c:ser>
        <c:ser>
          <c:idx val="5"/>
          <c:order val="5"/>
          <c:tx>
            <c:strRef>
              <c:f>'Data Summary'!$A$57</c:f>
              <c:strCache>
                <c:ptCount val="1"/>
                <c:pt idx="0">
                  <c:v>6) Completed</c:v>
                </c:pt>
              </c:strCache>
            </c:strRef>
          </c:tx>
          <c:spPr>
            <a:solidFill>
              <a:schemeClr val="accent4">
                <a:lumMod val="75000"/>
              </a:schemeClr>
            </a:solidFill>
          </c:spPr>
          <c:invertIfNegative val="0"/>
          <c:cat>
            <c:strRef>
              <c:f>'Data Summary'!$B$51:$E$51</c:f>
              <c:strCache>
                <c:ptCount val="4"/>
                <c:pt idx="0">
                  <c:v>Qtr1</c:v>
                </c:pt>
                <c:pt idx="1">
                  <c:v>Qtr2</c:v>
                </c:pt>
                <c:pt idx="2">
                  <c:v>Qtr3</c:v>
                </c:pt>
                <c:pt idx="3">
                  <c:v>Qtr4</c:v>
                </c:pt>
              </c:strCache>
            </c:strRef>
          </c:cat>
          <c:val>
            <c:numRef>
              <c:f>'Data Summary'!$B$57:$E$57</c:f>
              <c:numCache>
                <c:formatCode>_(* #,##0_);_(* \(#,##0\);_(* "-"??_);_(@_)</c:formatCode>
                <c:ptCount val="4"/>
                <c:pt idx="0">
                  <c:v>371.42</c:v>
                </c:pt>
                <c:pt idx="1">
                  <c:v>1138.1849999999999</c:v>
                </c:pt>
                <c:pt idx="2">
                  <c:v>74.376000000000005</c:v>
                </c:pt>
              </c:numCache>
            </c:numRef>
          </c:val>
        </c:ser>
        <c:ser>
          <c:idx val="6"/>
          <c:order val="6"/>
          <c:tx>
            <c:strRef>
              <c:f>'Data Summary'!$A$58</c:f>
              <c:strCache>
                <c:ptCount val="1"/>
                <c:pt idx="0">
                  <c:v>Cancelled</c:v>
                </c:pt>
              </c:strCache>
            </c:strRef>
          </c:tx>
          <c:spPr>
            <a:solidFill>
              <a:srgbClr val="FFC000"/>
            </a:solidFill>
          </c:spPr>
          <c:invertIfNegative val="0"/>
          <c:cat>
            <c:strRef>
              <c:f>'Data Summary'!$B$51:$E$51</c:f>
              <c:strCache>
                <c:ptCount val="4"/>
                <c:pt idx="0">
                  <c:v>Qtr1</c:v>
                </c:pt>
                <c:pt idx="1">
                  <c:v>Qtr2</c:v>
                </c:pt>
                <c:pt idx="2">
                  <c:v>Qtr3</c:v>
                </c:pt>
                <c:pt idx="3">
                  <c:v>Qtr4</c:v>
                </c:pt>
              </c:strCache>
            </c:strRef>
          </c:cat>
          <c:val>
            <c:numRef>
              <c:f>'Data Summary'!$B$58:$E$58</c:f>
              <c:numCache>
                <c:formatCode>_(* #,##0_);_(* \(#,##0\);_(* "-"??_);_(@_)</c:formatCode>
                <c:ptCount val="4"/>
                <c:pt idx="0">
                  <c:v>4182.8450000000003</c:v>
                </c:pt>
                <c:pt idx="1">
                  <c:v>34.420000000000073</c:v>
                </c:pt>
                <c:pt idx="2">
                  <c:v>1866.57</c:v>
                </c:pt>
                <c:pt idx="3">
                  <c:v>2698.7199999999993</c:v>
                </c:pt>
              </c:numCache>
            </c:numRef>
          </c:val>
        </c:ser>
        <c:dLbls>
          <c:showLegendKey val="0"/>
          <c:showVal val="0"/>
          <c:showCatName val="0"/>
          <c:showSerName val="0"/>
          <c:showPercent val="0"/>
          <c:showBubbleSize val="0"/>
        </c:dLbls>
        <c:gapWidth val="150"/>
        <c:overlap val="100"/>
        <c:axId val="175846144"/>
        <c:axId val="175847680"/>
      </c:barChart>
      <c:catAx>
        <c:axId val="175846144"/>
        <c:scaling>
          <c:orientation val="minMax"/>
        </c:scaling>
        <c:delete val="0"/>
        <c:axPos val="b"/>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75847680"/>
        <c:crosses val="autoZero"/>
        <c:auto val="1"/>
        <c:lblAlgn val="ctr"/>
        <c:lblOffset val="100"/>
        <c:noMultiLvlLbl val="0"/>
      </c:catAx>
      <c:valAx>
        <c:axId val="175847680"/>
        <c:scaling>
          <c:orientation val="minMax"/>
          <c:max val="10000"/>
        </c:scaling>
        <c:delete val="0"/>
        <c:axPos val="l"/>
        <c:majorGridlines/>
        <c:numFmt formatCode="_(* #,##0_);_(* \(#,##0\);_(* &quot;-&quot;??_);_(@_)"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75846144"/>
        <c:crosses val="autoZero"/>
        <c:crossBetween val="between"/>
      </c:valAx>
    </c:plotArea>
    <c:legend>
      <c:legendPos val="r"/>
      <c:layout>
        <c:manualLayout>
          <c:xMode val="edge"/>
          <c:yMode val="edge"/>
          <c:x val="0.69117284024576242"/>
          <c:y val="0.26305645195989846"/>
          <c:w val="0.28020240654338369"/>
          <c:h val="0.55585409405791486"/>
        </c:manualLayout>
      </c:layout>
      <c:overlay val="0"/>
      <c:txPr>
        <a:bodyPr/>
        <a:lstStyle/>
        <a:p>
          <a:pPr>
            <a:defRPr sz="14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tx1">
          <a:lumMod val="65000"/>
          <a:lumOff val="35000"/>
        </a:schemeClr>
      </a:solid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924237218919951"/>
          <c:y val="0.17777777777777778"/>
          <c:w val="0.67769657661795524"/>
          <c:h val="0.54695150984914764"/>
        </c:manualLayout>
      </c:layout>
      <c:barChart>
        <c:barDir val="col"/>
        <c:grouping val="stacked"/>
        <c:varyColors val="0"/>
        <c:ser>
          <c:idx val="0"/>
          <c:order val="0"/>
          <c:tx>
            <c:strRef>
              <c:f>Sheet1!$B$1</c:f>
              <c:strCache>
                <c:ptCount val="1"/>
                <c:pt idx="0">
                  <c:v>Completed Capacity </c:v>
                </c:pt>
              </c:strCache>
            </c:strRef>
          </c:tx>
          <c:invertIfNegative val="0"/>
          <c:cat>
            <c:strRef>
              <c:f>Sheet1!$A$2:$A$10</c:f>
              <c:strCache>
                <c:ptCount val="9"/>
                <c:pt idx="0">
                  <c:v>2012 Standard Offer (SO)</c:v>
                </c:pt>
                <c:pt idx="1">
                  <c:v>2012 RFP</c:v>
                </c:pt>
                <c:pt idx="2">
                  <c:v>2013 SO</c:v>
                </c:pt>
                <c:pt idx="3">
                  <c:v>2013 RFP</c:v>
                </c:pt>
                <c:pt idx="4">
                  <c:v>2015 RFP</c:v>
                </c:pt>
                <c:pt idx="5">
                  <c:v>2015 SO (offered in 2016)</c:v>
                </c:pt>
                <c:pt idx="6">
                  <c:v>2016 RFP</c:v>
                </c:pt>
                <c:pt idx="7">
                  <c:v>2017 Low Income RFP</c:v>
                </c:pt>
                <c:pt idx="8">
                  <c:v>2017 Low Income SO</c:v>
                </c:pt>
              </c:strCache>
            </c:strRef>
          </c:cat>
          <c:val>
            <c:numRef>
              <c:f>Sheet1!$B$2:$B$10</c:f>
              <c:numCache>
                <c:formatCode>_(* #,##0_);_(* \(#,##0\);_(* "-"??_);_(@_)</c:formatCode>
                <c:ptCount val="9"/>
                <c:pt idx="0">
                  <c:v>4502.8950000000004</c:v>
                </c:pt>
                <c:pt idx="1">
                  <c:v>4568.7699999999995</c:v>
                </c:pt>
                <c:pt idx="2">
                  <c:v>4489.6499999999996</c:v>
                </c:pt>
                <c:pt idx="3">
                  <c:v>4492.38</c:v>
                </c:pt>
                <c:pt idx="4">
                  <c:v>13412.1</c:v>
                </c:pt>
                <c:pt idx="5">
                  <c:v>0</c:v>
                </c:pt>
                <c:pt idx="6">
                  <c:v>2000</c:v>
                </c:pt>
                <c:pt idx="8">
                  <c:v>0</c:v>
                </c:pt>
              </c:numCache>
            </c:numRef>
          </c:val>
        </c:ser>
        <c:ser>
          <c:idx val="1"/>
          <c:order val="1"/>
          <c:tx>
            <c:strRef>
              <c:f>Sheet1!$C$1</c:f>
              <c:strCache>
                <c:ptCount val="1"/>
                <c:pt idx="0">
                  <c:v>In Development</c:v>
                </c:pt>
              </c:strCache>
            </c:strRef>
          </c:tx>
          <c:invertIfNegative val="0"/>
          <c:cat>
            <c:strRef>
              <c:f>Sheet1!$A$2:$A$10</c:f>
              <c:strCache>
                <c:ptCount val="9"/>
                <c:pt idx="0">
                  <c:v>2012 Standard Offer (SO)</c:v>
                </c:pt>
                <c:pt idx="1">
                  <c:v>2012 RFP</c:v>
                </c:pt>
                <c:pt idx="2">
                  <c:v>2013 SO</c:v>
                </c:pt>
                <c:pt idx="3">
                  <c:v>2013 RFP</c:v>
                </c:pt>
                <c:pt idx="4">
                  <c:v>2015 RFP</c:v>
                </c:pt>
                <c:pt idx="5">
                  <c:v>2015 SO (offered in 2016)</c:v>
                </c:pt>
                <c:pt idx="6">
                  <c:v>2016 RFP</c:v>
                </c:pt>
                <c:pt idx="7">
                  <c:v>2017 Low Income RFP</c:v>
                </c:pt>
                <c:pt idx="8">
                  <c:v>2017 Low Income SO</c:v>
                </c:pt>
              </c:strCache>
            </c:strRef>
          </c:cat>
          <c:val>
            <c:numRef>
              <c:f>Sheet1!$C$2:$C$10</c:f>
              <c:numCache>
                <c:formatCode>_(* #,##0_);_(* \(#,##0\);_(* "-"??_);_(@_)</c:formatCode>
                <c:ptCount val="9"/>
                <c:pt idx="0">
                  <c:v>0</c:v>
                </c:pt>
                <c:pt idx="1">
                  <c:v>0</c:v>
                </c:pt>
                <c:pt idx="2">
                  <c:v>0</c:v>
                </c:pt>
                <c:pt idx="3">
                  <c:v>0</c:v>
                </c:pt>
                <c:pt idx="4">
                  <c:v>15991.5</c:v>
                </c:pt>
                <c:pt idx="5">
                  <c:v>499.6</c:v>
                </c:pt>
                <c:pt idx="6">
                  <c:v>57643.7</c:v>
                </c:pt>
                <c:pt idx="7">
                  <c:v>4000</c:v>
                </c:pt>
                <c:pt idx="8">
                  <c:v>560</c:v>
                </c:pt>
              </c:numCache>
            </c:numRef>
          </c:val>
        </c:ser>
        <c:dLbls>
          <c:showLegendKey val="0"/>
          <c:showVal val="0"/>
          <c:showCatName val="0"/>
          <c:showSerName val="0"/>
          <c:showPercent val="0"/>
          <c:showBubbleSize val="0"/>
        </c:dLbls>
        <c:gapWidth val="150"/>
        <c:overlap val="100"/>
        <c:axId val="135062656"/>
        <c:axId val="136287744"/>
      </c:barChart>
      <c:catAx>
        <c:axId val="135062656"/>
        <c:scaling>
          <c:orientation val="minMax"/>
        </c:scaling>
        <c:delete val="0"/>
        <c:axPos val="b"/>
        <c:majorTickMark val="out"/>
        <c:minorTickMark val="none"/>
        <c:tickLblPos val="nextTo"/>
        <c:crossAx val="136287744"/>
        <c:crosses val="autoZero"/>
        <c:auto val="1"/>
        <c:lblAlgn val="ctr"/>
        <c:lblOffset val="100"/>
        <c:noMultiLvlLbl val="0"/>
      </c:catAx>
      <c:valAx>
        <c:axId val="136287744"/>
        <c:scaling>
          <c:orientation val="minMax"/>
        </c:scaling>
        <c:delete val="0"/>
        <c:axPos val="l"/>
        <c:majorGridlines/>
        <c:numFmt formatCode="_(* #,##0_);_(* \(#,##0\);_(* &quot;-&quot;??_);_(@_)" sourceLinked="1"/>
        <c:majorTickMark val="out"/>
        <c:minorTickMark val="none"/>
        <c:tickLblPos val="nextTo"/>
        <c:txPr>
          <a:bodyPr/>
          <a:lstStyle/>
          <a:p>
            <a:pPr>
              <a:defRPr sz="1400"/>
            </a:pPr>
            <a:endParaRPr lang="en-US"/>
          </a:p>
        </c:txPr>
        <c:crossAx val="135062656"/>
        <c:crosses val="autoZero"/>
        <c:crossBetween val="between"/>
      </c:valAx>
    </c:plotArea>
    <c:plotVisOnly val="1"/>
    <c:dispBlanksAs val="gap"/>
    <c:showDLblsOverMax val="0"/>
  </c:chart>
  <c:spPr>
    <a:ln>
      <a:solidFill>
        <a:schemeClr val="tx1">
          <a:lumMod val="50000"/>
          <a:lumOff val="50000"/>
        </a:schemeClr>
      </a:solidFill>
    </a:ln>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645999572181421"/>
          <c:y val="0.17777777777777778"/>
          <c:w val="0.75119895693755978"/>
          <c:h val="0.54695150984914764"/>
        </c:manualLayout>
      </c:layout>
      <c:barChart>
        <c:barDir val="col"/>
        <c:grouping val="stacked"/>
        <c:varyColors val="0"/>
        <c:ser>
          <c:idx val="0"/>
          <c:order val="0"/>
          <c:tx>
            <c:strRef>
              <c:f>Sheet1!$D$1</c:f>
              <c:strCache>
                <c:ptCount val="1"/>
                <c:pt idx="0">
                  <c:v>Completed Capacity (Qty)</c:v>
                </c:pt>
              </c:strCache>
            </c:strRef>
          </c:tx>
          <c:invertIfNegative val="0"/>
          <c:cat>
            <c:strRef>
              <c:f>Sheet1!$A$2:$A$10</c:f>
              <c:strCache>
                <c:ptCount val="9"/>
                <c:pt idx="0">
                  <c:v>2012 Standard Offer (SO)</c:v>
                </c:pt>
                <c:pt idx="1">
                  <c:v>2012 RFP</c:v>
                </c:pt>
                <c:pt idx="2">
                  <c:v>2013 SO</c:v>
                </c:pt>
                <c:pt idx="3">
                  <c:v>2013 RFP</c:v>
                </c:pt>
                <c:pt idx="4">
                  <c:v>2015 RFP</c:v>
                </c:pt>
                <c:pt idx="5">
                  <c:v>2015 SO (offered in 2016)</c:v>
                </c:pt>
                <c:pt idx="6">
                  <c:v>2016 RFP</c:v>
                </c:pt>
                <c:pt idx="7">
                  <c:v>2017 Low Income RFP</c:v>
                </c:pt>
                <c:pt idx="8">
                  <c:v>2017 Low Income SO</c:v>
                </c:pt>
              </c:strCache>
            </c:strRef>
          </c:cat>
          <c:val>
            <c:numRef>
              <c:f>Sheet1!$D$2:$D$10</c:f>
              <c:numCache>
                <c:formatCode>_(* #,##0_);_(* \(#,##0\);_(* "-"??_);_(@_)</c:formatCode>
                <c:ptCount val="9"/>
                <c:pt idx="0">
                  <c:v>10</c:v>
                </c:pt>
                <c:pt idx="1">
                  <c:v>3</c:v>
                </c:pt>
                <c:pt idx="2">
                  <c:v>9</c:v>
                </c:pt>
                <c:pt idx="3">
                  <c:v>3</c:v>
                </c:pt>
                <c:pt idx="4">
                  <c:v>7</c:v>
                </c:pt>
                <c:pt idx="5">
                  <c:v>0</c:v>
                </c:pt>
                <c:pt idx="6">
                  <c:v>1</c:v>
                </c:pt>
                <c:pt idx="7">
                  <c:v>0</c:v>
                </c:pt>
                <c:pt idx="8">
                  <c:v>0</c:v>
                </c:pt>
              </c:numCache>
            </c:numRef>
          </c:val>
        </c:ser>
        <c:ser>
          <c:idx val="1"/>
          <c:order val="1"/>
          <c:tx>
            <c:strRef>
              <c:f>Sheet1!$E$1</c:f>
              <c:strCache>
                <c:ptCount val="1"/>
                <c:pt idx="0">
                  <c:v>In Development (Qty)</c:v>
                </c:pt>
              </c:strCache>
            </c:strRef>
          </c:tx>
          <c:invertIfNegative val="0"/>
          <c:cat>
            <c:strRef>
              <c:f>Sheet1!$A$2:$A$10</c:f>
              <c:strCache>
                <c:ptCount val="9"/>
                <c:pt idx="0">
                  <c:v>2012 Standard Offer (SO)</c:v>
                </c:pt>
                <c:pt idx="1">
                  <c:v>2012 RFP</c:v>
                </c:pt>
                <c:pt idx="2">
                  <c:v>2013 SO</c:v>
                </c:pt>
                <c:pt idx="3">
                  <c:v>2013 RFP</c:v>
                </c:pt>
                <c:pt idx="4">
                  <c:v>2015 RFP</c:v>
                </c:pt>
                <c:pt idx="5">
                  <c:v>2015 SO (offered in 2016)</c:v>
                </c:pt>
                <c:pt idx="6">
                  <c:v>2016 RFP</c:v>
                </c:pt>
                <c:pt idx="7">
                  <c:v>2017 Low Income RFP</c:v>
                </c:pt>
                <c:pt idx="8">
                  <c:v>2017 Low Income SO</c:v>
                </c:pt>
              </c:strCache>
            </c:strRef>
          </c:cat>
          <c:val>
            <c:numRef>
              <c:f>Sheet1!$E$2:$E$10</c:f>
              <c:numCache>
                <c:formatCode>_(* #,##0_);_(* \(#,##0\);_(* "-"??_);_(@_)</c:formatCode>
                <c:ptCount val="9"/>
                <c:pt idx="0">
                  <c:v>0</c:v>
                </c:pt>
                <c:pt idx="1">
                  <c:v>0</c:v>
                </c:pt>
                <c:pt idx="2">
                  <c:v>0</c:v>
                </c:pt>
                <c:pt idx="3">
                  <c:v>0</c:v>
                </c:pt>
                <c:pt idx="4">
                  <c:v>8</c:v>
                </c:pt>
                <c:pt idx="5">
                  <c:v>5</c:v>
                </c:pt>
                <c:pt idx="6">
                  <c:v>32</c:v>
                </c:pt>
                <c:pt idx="7">
                  <c:v>4</c:v>
                </c:pt>
                <c:pt idx="8">
                  <c:v>5</c:v>
                </c:pt>
              </c:numCache>
            </c:numRef>
          </c:val>
        </c:ser>
        <c:dLbls>
          <c:showLegendKey val="0"/>
          <c:showVal val="0"/>
          <c:showCatName val="0"/>
          <c:showSerName val="0"/>
          <c:showPercent val="0"/>
          <c:showBubbleSize val="0"/>
        </c:dLbls>
        <c:gapWidth val="150"/>
        <c:overlap val="100"/>
        <c:axId val="139455488"/>
        <c:axId val="139535488"/>
      </c:barChart>
      <c:catAx>
        <c:axId val="139455488"/>
        <c:scaling>
          <c:orientation val="minMax"/>
        </c:scaling>
        <c:delete val="0"/>
        <c:axPos val="b"/>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39535488"/>
        <c:crosses val="autoZero"/>
        <c:auto val="1"/>
        <c:lblAlgn val="ctr"/>
        <c:lblOffset val="100"/>
        <c:noMultiLvlLbl val="0"/>
      </c:catAx>
      <c:valAx>
        <c:axId val="139535488"/>
        <c:scaling>
          <c:orientation val="minMax"/>
        </c:scaling>
        <c:delete val="0"/>
        <c:axPos val="l"/>
        <c:majorGridlines/>
        <c:numFmt formatCode="_(* #,##0_);_(* \(#,##0\);_(* &quot;-&quot;??_);_(@_)"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39455488"/>
        <c:crosses val="autoZero"/>
        <c:crossBetween val="between"/>
      </c:valAx>
    </c:plotArea>
    <c:plotVisOnly val="1"/>
    <c:dispBlanksAs val="gap"/>
    <c:showDLblsOverMax val="0"/>
  </c:chart>
  <c:spPr>
    <a:ln>
      <a:solidFill>
        <a:schemeClr val="tx1">
          <a:lumMod val="50000"/>
          <a:lumOff val="50000"/>
        </a:schemeClr>
      </a:solidFill>
    </a:ln>
  </c:sp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latin typeface="Arial" panose="020B0604020202020204" pitchFamily="34" charset="0"/>
                <a:cs typeface="Arial" panose="020B0604020202020204" pitchFamily="34" charset="0"/>
              </a:defRPr>
            </a:pPr>
            <a:r>
              <a:rPr lang="en-US" dirty="0" smtClean="0">
                <a:latin typeface="Arial" panose="020B0604020202020204" pitchFamily="34" charset="0"/>
                <a:cs typeface="Arial" panose="020B0604020202020204" pitchFamily="34" charset="0"/>
              </a:rPr>
              <a:t>Allocated</a:t>
            </a:r>
            <a:r>
              <a:rPr lang="en-US" baseline="0"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Subscriptions Count</a:t>
            </a:r>
            <a:r>
              <a:rPr lang="en-US" baseline="0" dirty="0" smtClean="0">
                <a:latin typeface="Arial" panose="020B0604020202020204" pitchFamily="34" charset="0"/>
                <a:cs typeface="Arial" panose="020B0604020202020204" pitchFamily="34" charset="0"/>
              </a:rPr>
              <a:t> </a:t>
            </a:r>
            <a:r>
              <a:rPr lang="en-US" baseline="0" dirty="0">
                <a:latin typeface="Arial" panose="020B0604020202020204" pitchFamily="34" charset="0"/>
                <a:cs typeface="Arial" panose="020B0604020202020204" pitchFamily="34" charset="0"/>
              </a:rPr>
              <a:t>by Vintage Year </a:t>
            </a:r>
            <a:endParaRPr lang="en-US" dirty="0">
              <a:latin typeface="Arial" panose="020B0604020202020204" pitchFamily="34" charset="0"/>
              <a:cs typeface="Arial" panose="020B0604020202020204" pitchFamily="34" charset="0"/>
            </a:endParaRPr>
          </a:p>
        </c:rich>
      </c:tx>
      <c:layout/>
      <c:overlay val="0"/>
    </c:title>
    <c:autoTitleDeleted val="0"/>
    <c:plotArea>
      <c:layout/>
      <c:barChart>
        <c:barDir val="col"/>
        <c:grouping val="percentStacked"/>
        <c:varyColors val="0"/>
        <c:ser>
          <c:idx val="0"/>
          <c:order val="0"/>
          <c:tx>
            <c:strRef>
              <c:f>'Bar Graph'!$B$3</c:f>
              <c:strCache>
                <c:ptCount val="1"/>
                <c:pt idx="0">
                  <c:v>C</c:v>
                </c:pt>
              </c:strCache>
            </c:strRef>
          </c:tx>
          <c:invertIfNegative val="0"/>
          <c:cat>
            <c:numRef>
              <c:f>'Bar Graph'!$C$2:$F$2</c:f>
              <c:numCache>
                <c:formatCode>General</c:formatCode>
                <c:ptCount val="4"/>
                <c:pt idx="0">
                  <c:v>2012</c:v>
                </c:pt>
                <c:pt idx="1">
                  <c:v>2013</c:v>
                </c:pt>
                <c:pt idx="2">
                  <c:v>2015</c:v>
                </c:pt>
                <c:pt idx="3">
                  <c:v>2016</c:v>
                </c:pt>
              </c:numCache>
            </c:numRef>
          </c:cat>
          <c:val>
            <c:numRef>
              <c:f>'Bar Graph'!$C$3:$F$3</c:f>
              <c:numCache>
                <c:formatCode>General</c:formatCode>
                <c:ptCount val="4"/>
                <c:pt idx="0">
                  <c:v>56</c:v>
                </c:pt>
                <c:pt idx="1">
                  <c:v>23</c:v>
                </c:pt>
                <c:pt idx="2">
                  <c:v>31</c:v>
                </c:pt>
                <c:pt idx="3">
                  <c:v>1</c:v>
                </c:pt>
              </c:numCache>
            </c:numRef>
          </c:val>
        </c:ser>
        <c:ser>
          <c:idx val="1"/>
          <c:order val="1"/>
          <c:tx>
            <c:strRef>
              <c:f>'Bar Graph'!$B$4</c:f>
              <c:strCache>
                <c:ptCount val="1"/>
                <c:pt idx="0">
                  <c:v>PG</c:v>
                </c:pt>
              </c:strCache>
            </c:strRef>
          </c:tx>
          <c:invertIfNegative val="0"/>
          <c:cat>
            <c:numRef>
              <c:f>'Bar Graph'!$C$2:$F$2</c:f>
              <c:numCache>
                <c:formatCode>General</c:formatCode>
                <c:ptCount val="4"/>
                <c:pt idx="0">
                  <c:v>2012</c:v>
                </c:pt>
                <c:pt idx="1">
                  <c:v>2013</c:v>
                </c:pt>
                <c:pt idx="2">
                  <c:v>2015</c:v>
                </c:pt>
                <c:pt idx="3">
                  <c:v>2016</c:v>
                </c:pt>
              </c:numCache>
            </c:numRef>
          </c:cat>
          <c:val>
            <c:numRef>
              <c:f>'Bar Graph'!$C$4:$F$4</c:f>
              <c:numCache>
                <c:formatCode>General</c:formatCode>
                <c:ptCount val="4"/>
                <c:pt idx="0">
                  <c:v>3</c:v>
                </c:pt>
                <c:pt idx="1">
                  <c:v>1</c:v>
                </c:pt>
                <c:pt idx="2">
                  <c:v>4</c:v>
                </c:pt>
                <c:pt idx="3">
                  <c:v>2</c:v>
                </c:pt>
              </c:numCache>
            </c:numRef>
          </c:val>
        </c:ser>
        <c:ser>
          <c:idx val="2"/>
          <c:order val="2"/>
          <c:tx>
            <c:strRef>
              <c:f>'Bar Graph'!$B$5</c:f>
              <c:strCache>
                <c:ptCount val="1"/>
                <c:pt idx="0">
                  <c:v>R</c:v>
                </c:pt>
              </c:strCache>
            </c:strRef>
          </c:tx>
          <c:invertIfNegative val="0"/>
          <c:cat>
            <c:numRef>
              <c:f>'Bar Graph'!$C$2:$F$2</c:f>
              <c:numCache>
                <c:formatCode>General</c:formatCode>
                <c:ptCount val="4"/>
                <c:pt idx="0">
                  <c:v>2012</c:v>
                </c:pt>
                <c:pt idx="1">
                  <c:v>2013</c:v>
                </c:pt>
                <c:pt idx="2">
                  <c:v>2015</c:v>
                </c:pt>
                <c:pt idx="3">
                  <c:v>2016</c:v>
                </c:pt>
              </c:numCache>
            </c:numRef>
          </c:cat>
          <c:val>
            <c:numRef>
              <c:f>'Bar Graph'!$C$5:$F$5</c:f>
              <c:numCache>
                <c:formatCode>General</c:formatCode>
                <c:ptCount val="4"/>
                <c:pt idx="0">
                  <c:v>313</c:v>
                </c:pt>
                <c:pt idx="1">
                  <c:v>367</c:v>
                </c:pt>
                <c:pt idx="2">
                  <c:v>156</c:v>
                </c:pt>
                <c:pt idx="3">
                  <c:v>11</c:v>
                </c:pt>
              </c:numCache>
            </c:numRef>
          </c:val>
        </c:ser>
        <c:ser>
          <c:idx val="3"/>
          <c:order val="3"/>
          <c:tx>
            <c:strRef>
              <c:f>'Bar Graph'!$B$6</c:f>
              <c:strCache>
                <c:ptCount val="1"/>
                <c:pt idx="0">
                  <c:v>RD</c:v>
                </c:pt>
              </c:strCache>
            </c:strRef>
          </c:tx>
          <c:invertIfNegative val="0"/>
          <c:cat>
            <c:numRef>
              <c:f>'Bar Graph'!$C$2:$F$2</c:f>
              <c:numCache>
                <c:formatCode>General</c:formatCode>
                <c:ptCount val="4"/>
                <c:pt idx="0">
                  <c:v>2012</c:v>
                </c:pt>
                <c:pt idx="1">
                  <c:v>2013</c:v>
                </c:pt>
                <c:pt idx="2">
                  <c:v>2015</c:v>
                </c:pt>
                <c:pt idx="3">
                  <c:v>2016</c:v>
                </c:pt>
              </c:numCache>
            </c:numRef>
          </c:cat>
          <c:val>
            <c:numRef>
              <c:f>'Bar Graph'!$C$6:$F$6</c:f>
              <c:numCache>
                <c:formatCode>General</c:formatCode>
                <c:ptCount val="4"/>
                <c:pt idx="0">
                  <c:v>2</c:v>
                </c:pt>
                <c:pt idx="1">
                  <c:v>2</c:v>
                </c:pt>
                <c:pt idx="2">
                  <c:v>0</c:v>
                </c:pt>
                <c:pt idx="3">
                  <c:v>0</c:v>
                </c:pt>
              </c:numCache>
            </c:numRef>
          </c:val>
        </c:ser>
        <c:ser>
          <c:idx val="4"/>
          <c:order val="4"/>
          <c:tx>
            <c:strRef>
              <c:f>'Bar Graph'!$B$7</c:f>
              <c:strCache>
                <c:ptCount val="1"/>
                <c:pt idx="0">
                  <c:v>SG</c:v>
                </c:pt>
              </c:strCache>
            </c:strRef>
          </c:tx>
          <c:invertIfNegative val="0"/>
          <c:cat>
            <c:numRef>
              <c:f>'Bar Graph'!$C$2:$F$2</c:f>
              <c:numCache>
                <c:formatCode>General</c:formatCode>
                <c:ptCount val="4"/>
                <c:pt idx="0">
                  <c:v>2012</c:v>
                </c:pt>
                <c:pt idx="1">
                  <c:v>2013</c:v>
                </c:pt>
                <c:pt idx="2">
                  <c:v>2015</c:v>
                </c:pt>
                <c:pt idx="3">
                  <c:v>2016</c:v>
                </c:pt>
              </c:numCache>
            </c:numRef>
          </c:cat>
          <c:val>
            <c:numRef>
              <c:f>'Bar Graph'!$C$7:$F$7</c:f>
              <c:numCache>
                <c:formatCode>General</c:formatCode>
                <c:ptCount val="4"/>
                <c:pt idx="0">
                  <c:v>99</c:v>
                </c:pt>
                <c:pt idx="1">
                  <c:v>112</c:v>
                </c:pt>
                <c:pt idx="2">
                  <c:v>43</c:v>
                </c:pt>
                <c:pt idx="3">
                  <c:v>5</c:v>
                </c:pt>
              </c:numCache>
            </c:numRef>
          </c:val>
        </c:ser>
        <c:ser>
          <c:idx val="5"/>
          <c:order val="5"/>
          <c:tx>
            <c:strRef>
              <c:f>'Bar Graph'!$B$8</c:f>
              <c:strCache>
                <c:ptCount val="1"/>
                <c:pt idx="0">
                  <c:v>SPVTOU</c:v>
                </c:pt>
              </c:strCache>
            </c:strRef>
          </c:tx>
          <c:invertIfNegative val="0"/>
          <c:cat>
            <c:numRef>
              <c:f>'Bar Graph'!$C$2:$F$2</c:f>
              <c:numCache>
                <c:formatCode>General</c:formatCode>
                <c:ptCount val="4"/>
                <c:pt idx="0">
                  <c:v>2012</c:v>
                </c:pt>
                <c:pt idx="1">
                  <c:v>2013</c:v>
                </c:pt>
                <c:pt idx="2">
                  <c:v>2015</c:v>
                </c:pt>
                <c:pt idx="3">
                  <c:v>2016</c:v>
                </c:pt>
              </c:numCache>
            </c:numRef>
          </c:cat>
          <c:val>
            <c:numRef>
              <c:f>'Bar Graph'!$C$8:$F$8</c:f>
              <c:numCache>
                <c:formatCode>General</c:formatCode>
                <c:ptCount val="4"/>
                <c:pt idx="0">
                  <c:v>1</c:v>
                </c:pt>
                <c:pt idx="1">
                  <c:v>0</c:v>
                </c:pt>
                <c:pt idx="2">
                  <c:v>0</c:v>
                </c:pt>
                <c:pt idx="3">
                  <c:v>0</c:v>
                </c:pt>
              </c:numCache>
            </c:numRef>
          </c:val>
        </c:ser>
        <c:ser>
          <c:idx val="6"/>
          <c:order val="6"/>
          <c:tx>
            <c:strRef>
              <c:f>'Bar Graph'!#REF!</c:f>
              <c:strCache>
                <c:ptCount val="1"/>
                <c:pt idx="0">
                  <c:v>#REF!</c:v>
                </c:pt>
              </c:strCache>
            </c:strRef>
          </c:tx>
          <c:invertIfNegative val="0"/>
          <c:cat>
            <c:numRef>
              <c:f>'Bar Graph'!$C$2:$F$2</c:f>
              <c:numCache>
                <c:formatCode>General</c:formatCode>
                <c:ptCount val="4"/>
                <c:pt idx="0">
                  <c:v>2012</c:v>
                </c:pt>
                <c:pt idx="1">
                  <c:v>2013</c:v>
                </c:pt>
                <c:pt idx="2">
                  <c:v>2015</c:v>
                </c:pt>
                <c:pt idx="3">
                  <c:v>2016</c:v>
                </c:pt>
              </c:numCache>
            </c:numRef>
          </c:cat>
          <c:val>
            <c:numRef>
              <c:f>'Bar Graph'!#REF!</c:f>
              <c:numCache>
                <c:formatCode>General</c:formatCode>
                <c:ptCount val="1"/>
                <c:pt idx="0">
                  <c:v>1</c:v>
                </c:pt>
              </c:numCache>
            </c:numRef>
          </c:val>
        </c:ser>
        <c:dLbls>
          <c:showLegendKey val="0"/>
          <c:showVal val="0"/>
          <c:showCatName val="0"/>
          <c:showSerName val="0"/>
          <c:showPercent val="0"/>
          <c:showBubbleSize val="0"/>
        </c:dLbls>
        <c:gapWidth val="150"/>
        <c:overlap val="100"/>
        <c:axId val="180133248"/>
        <c:axId val="180139520"/>
      </c:barChart>
      <c:catAx>
        <c:axId val="180133248"/>
        <c:scaling>
          <c:orientation val="minMax"/>
        </c:scaling>
        <c:delete val="0"/>
        <c:axPos val="b"/>
        <c:title>
          <c:tx>
            <c:rich>
              <a:bodyPr/>
              <a:lstStyle/>
              <a:p>
                <a:pPr>
                  <a:defRPr sz="1600">
                    <a:latin typeface="Arial" panose="020B0604020202020204" pitchFamily="34" charset="0"/>
                    <a:cs typeface="Arial" panose="020B0604020202020204" pitchFamily="34" charset="0"/>
                  </a:defRPr>
                </a:pPr>
                <a:r>
                  <a:rPr lang="en-US" sz="1600">
                    <a:latin typeface="Arial" panose="020B0604020202020204" pitchFamily="34" charset="0"/>
                    <a:cs typeface="Arial" panose="020B0604020202020204" pitchFamily="34" charset="0"/>
                  </a:rPr>
                  <a:t>Garden Vintage Year</a:t>
                </a:r>
              </a:p>
            </c:rich>
          </c:tx>
          <c:layout/>
          <c:overlay val="0"/>
        </c:title>
        <c:numFmt formatCode="General" sourceLinked="1"/>
        <c:majorTickMark val="out"/>
        <c:minorTickMark val="none"/>
        <c:tickLblPos val="nextTo"/>
        <c:txPr>
          <a:bodyPr/>
          <a:lstStyle/>
          <a:p>
            <a:pPr>
              <a:defRPr sz="1600"/>
            </a:pPr>
            <a:endParaRPr lang="en-US"/>
          </a:p>
        </c:txPr>
        <c:crossAx val="180139520"/>
        <c:crosses val="autoZero"/>
        <c:auto val="1"/>
        <c:lblAlgn val="ctr"/>
        <c:lblOffset val="100"/>
        <c:noMultiLvlLbl val="0"/>
      </c:catAx>
      <c:valAx>
        <c:axId val="180139520"/>
        <c:scaling>
          <c:orientation val="minMax"/>
        </c:scaling>
        <c:delete val="0"/>
        <c:axPos val="l"/>
        <c:majorGridlines/>
        <c:title>
          <c:tx>
            <c:rich>
              <a:bodyPr rot="-5400000" vert="horz"/>
              <a:lstStyle/>
              <a:p>
                <a:pPr>
                  <a:defRPr sz="1600"/>
                </a:pPr>
                <a:r>
                  <a:rPr lang="en-US" sz="1600" dirty="0">
                    <a:latin typeface="Arial" panose="020B0604020202020204" pitchFamily="34" charset="0"/>
                    <a:cs typeface="Arial" panose="020B0604020202020204" pitchFamily="34" charset="0"/>
                  </a:rPr>
                  <a:t>% of Current </a:t>
                </a:r>
                <a:r>
                  <a:rPr lang="en-US" sz="1600" dirty="0" smtClean="0">
                    <a:latin typeface="Arial" panose="020B0604020202020204" pitchFamily="34" charset="0"/>
                    <a:cs typeface="Arial" panose="020B0604020202020204" pitchFamily="34" charset="0"/>
                  </a:rPr>
                  <a:t>Subscriber</a:t>
                </a:r>
                <a:r>
                  <a:rPr lang="en-US" sz="1600" baseline="0" dirty="0" smtClean="0">
                    <a:latin typeface="Arial" panose="020B0604020202020204" pitchFamily="34" charset="0"/>
                    <a:cs typeface="Arial" panose="020B0604020202020204" pitchFamily="34" charset="0"/>
                  </a:rPr>
                  <a:t> Count</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c:rich>
          </c:tx>
          <c:layout/>
          <c:overlay val="0"/>
        </c:title>
        <c:numFmt formatCode="0%"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80133248"/>
        <c:crosses val="autoZero"/>
        <c:crossBetween val="between"/>
      </c:valAx>
    </c:plotArea>
    <c:legend>
      <c:legendPos val="r"/>
      <c:legendEntry>
        <c:idx val="0"/>
        <c:delete val="1"/>
      </c:legendEntry>
      <c:layout/>
      <c:overlay val="0"/>
      <c:txPr>
        <a:bodyPr/>
        <a:lstStyle/>
        <a:p>
          <a:pPr>
            <a:defRPr sz="16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tx1">
          <a:lumMod val="50000"/>
          <a:lumOff val="50000"/>
        </a:schemeClr>
      </a:solid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latin typeface="Arial" panose="020B0604020202020204" pitchFamily="34" charset="0"/>
                <a:cs typeface="Arial" panose="020B0604020202020204" pitchFamily="34" charset="0"/>
              </a:defRPr>
            </a:pPr>
            <a:r>
              <a:rPr lang="en-US">
                <a:latin typeface="Arial" panose="020B0604020202020204" pitchFamily="34" charset="0"/>
                <a:cs typeface="Arial" panose="020B0604020202020204" pitchFamily="34" charset="0"/>
              </a:rPr>
              <a:t>Allocated Capacity by Vintage Year</a:t>
            </a:r>
          </a:p>
        </c:rich>
      </c:tx>
      <c:layout>
        <c:manualLayout>
          <c:xMode val="edge"/>
          <c:yMode val="edge"/>
          <c:x val="0.30086806344589373"/>
          <c:y val="1.4512472346312536E-2"/>
        </c:manualLayout>
      </c:layout>
      <c:overlay val="0"/>
    </c:title>
    <c:autoTitleDeleted val="0"/>
    <c:plotArea>
      <c:layout/>
      <c:barChart>
        <c:barDir val="col"/>
        <c:grouping val="percentStacked"/>
        <c:varyColors val="0"/>
        <c:ser>
          <c:idx val="0"/>
          <c:order val="0"/>
          <c:tx>
            <c:strRef>
              <c:f>'Allocation Graph'!$B$3</c:f>
              <c:strCache>
                <c:ptCount val="1"/>
                <c:pt idx="0">
                  <c:v>C</c:v>
                </c:pt>
              </c:strCache>
            </c:strRef>
          </c:tx>
          <c:invertIfNegative val="0"/>
          <c:cat>
            <c:strRef>
              <c:f>'Allocation Graph'!$C$2:$G$2</c:f>
              <c:strCache>
                <c:ptCount val="5"/>
                <c:pt idx="0">
                  <c:v>2012</c:v>
                </c:pt>
                <c:pt idx="1">
                  <c:v>2013</c:v>
                </c:pt>
                <c:pt idx="2">
                  <c:v>2015</c:v>
                </c:pt>
                <c:pt idx="3">
                  <c:v>2016</c:v>
                </c:pt>
                <c:pt idx="4">
                  <c:v>Total</c:v>
                </c:pt>
              </c:strCache>
            </c:strRef>
          </c:cat>
          <c:val>
            <c:numRef>
              <c:f>'Allocation Graph'!$C$3:$G$3</c:f>
              <c:numCache>
                <c:formatCode>General</c:formatCode>
                <c:ptCount val="5"/>
                <c:pt idx="0">
                  <c:v>497.56999999999988</c:v>
                </c:pt>
                <c:pt idx="1">
                  <c:v>375.06</c:v>
                </c:pt>
                <c:pt idx="2">
                  <c:v>397.27</c:v>
                </c:pt>
                <c:pt idx="3">
                  <c:v>299</c:v>
                </c:pt>
                <c:pt idx="4">
                  <c:v>1568.8999999999999</c:v>
                </c:pt>
              </c:numCache>
            </c:numRef>
          </c:val>
        </c:ser>
        <c:ser>
          <c:idx val="1"/>
          <c:order val="1"/>
          <c:tx>
            <c:strRef>
              <c:f>'Allocation Graph'!$B$4</c:f>
              <c:strCache>
                <c:ptCount val="1"/>
                <c:pt idx="0">
                  <c:v>PG</c:v>
                </c:pt>
              </c:strCache>
            </c:strRef>
          </c:tx>
          <c:invertIfNegative val="0"/>
          <c:cat>
            <c:strRef>
              <c:f>'Allocation Graph'!$C$2:$G$2</c:f>
              <c:strCache>
                <c:ptCount val="5"/>
                <c:pt idx="0">
                  <c:v>2012</c:v>
                </c:pt>
                <c:pt idx="1">
                  <c:v>2013</c:v>
                </c:pt>
                <c:pt idx="2">
                  <c:v>2015</c:v>
                </c:pt>
                <c:pt idx="3">
                  <c:v>2016</c:v>
                </c:pt>
                <c:pt idx="4">
                  <c:v>Total</c:v>
                </c:pt>
              </c:strCache>
            </c:strRef>
          </c:cat>
          <c:val>
            <c:numRef>
              <c:f>'Allocation Graph'!$C$4:$G$4</c:f>
              <c:numCache>
                <c:formatCode>General</c:formatCode>
                <c:ptCount val="5"/>
                <c:pt idx="0">
                  <c:v>1122.52</c:v>
                </c:pt>
                <c:pt idx="1">
                  <c:v>10</c:v>
                </c:pt>
                <c:pt idx="2">
                  <c:v>2048.2799999999997</c:v>
                </c:pt>
                <c:pt idx="3">
                  <c:v>0</c:v>
                </c:pt>
                <c:pt idx="4">
                  <c:v>3180.7999999999997</c:v>
                </c:pt>
              </c:numCache>
            </c:numRef>
          </c:val>
        </c:ser>
        <c:ser>
          <c:idx val="2"/>
          <c:order val="2"/>
          <c:tx>
            <c:strRef>
              <c:f>'Allocation Graph'!$B$5</c:f>
              <c:strCache>
                <c:ptCount val="1"/>
                <c:pt idx="0">
                  <c:v>R</c:v>
                </c:pt>
              </c:strCache>
            </c:strRef>
          </c:tx>
          <c:invertIfNegative val="0"/>
          <c:cat>
            <c:strRef>
              <c:f>'Allocation Graph'!$C$2:$G$2</c:f>
              <c:strCache>
                <c:ptCount val="5"/>
                <c:pt idx="0">
                  <c:v>2012</c:v>
                </c:pt>
                <c:pt idx="1">
                  <c:v>2013</c:v>
                </c:pt>
                <c:pt idx="2">
                  <c:v>2015</c:v>
                </c:pt>
                <c:pt idx="3">
                  <c:v>2016</c:v>
                </c:pt>
                <c:pt idx="4">
                  <c:v>Total</c:v>
                </c:pt>
              </c:strCache>
            </c:strRef>
          </c:cat>
          <c:val>
            <c:numRef>
              <c:f>'Allocation Graph'!$C$5:$G$5</c:f>
              <c:numCache>
                <c:formatCode>General</c:formatCode>
                <c:ptCount val="5"/>
                <c:pt idx="0">
                  <c:v>1172.1500000000003</c:v>
                </c:pt>
                <c:pt idx="1">
                  <c:v>1389.0000000000011</c:v>
                </c:pt>
                <c:pt idx="2">
                  <c:v>156</c:v>
                </c:pt>
                <c:pt idx="3">
                  <c:v>45.61</c:v>
                </c:pt>
                <c:pt idx="4">
                  <c:v>2762.7600000000016</c:v>
                </c:pt>
              </c:numCache>
            </c:numRef>
          </c:val>
        </c:ser>
        <c:ser>
          <c:idx val="3"/>
          <c:order val="3"/>
          <c:tx>
            <c:strRef>
              <c:f>'Allocation Graph'!$B$6</c:f>
              <c:strCache>
                <c:ptCount val="1"/>
                <c:pt idx="0">
                  <c:v>RD</c:v>
                </c:pt>
              </c:strCache>
            </c:strRef>
          </c:tx>
          <c:invertIfNegative val="0"/>
          <c:cat>
            <c:strRef>
              <c:f>'Allocation Graph'!$C$2:$G$2</c:f>
              <c:strCache>
                <c:ptCount val="5"/>
                <c:pt idx="0">
                  <c:v>2012</c:v>
                </c:pt>
                <c:pt idx="1">
                  <c:v>2013</c:v>
                </c:pt>
                <c:pt idx="2">
                  <c:v>2015</c:v>
                </c:pt>
                <c:pt idx="3">
                  <c:v>2016</c:v>
                </c:pt>
                <c:pt idx="4">
                  <c:v>Total</c:v>
                </c:pt>
              </c:strCache>
            </c:strRef>
          </c:cat>
          <c:val>
            <c:numRef>
              <c:f>'Allocation Graph'!$C$6:$G$6</c:f>
              <c:numCache>
                <c:formatCode>General</c:formatCode>
                <c:ptCount val="5"/>
                <c:pt idx="0">
                  <c:v>47.75</c:v>
                </c:pt>
                <c:pt idx="1">
                  <c:v>13.95</c:v>
                </c:pt>
                <c:pt idx="2">
                  <c:v>0</c:v>
                </c:pt>
                <c:pt idx="3">
                  <c:v>0</c:v>
                </c:pt>
                <c:pt idx="4">
                  <c:v>61.7</c:v>
                </c:pt>
              </c:numCache>
            </c:numRef>
          </c:val>
        </c:ser>
        <c:ser>
          <c:idx val="4"/>
          <c:order val="4"/>
          <c:tx>
            <c:strRef>
              <c:f>'Allocation Graph'!$B$7</c:f>
              <c:strCache>
                <c:ptCount val="1"/>
                <c:pt idx="0">
                  <c:v>SG</c:v>
                </c:pt>
              </c:strCache>
            </c:strRef>
          </c:tx>
          <c:invertIfNegative val="0"/>
          <c:cat>
            <c:strRef>
              <c:f>'Allocation Graph'!$C$2:$G$2</c:f>
              <c:strCache>
                <c:ptCount val="5"/>
                <c:pt idx="0">
                  <c:v>2012</c:v>
                </c:pt>
                <c:pt idx="1">
                  <c:v>2013</c:v>
                </c:pt>
                <c:pt idx="2">
                  <c:v>2015</c:v>
                </c:pt>
                <c:pt idx="3">
                  <c:v>2016</c:v>
                </c:pt>
                <c:pt idx="4">
                  <c:v>Total</c:v>
                </c:pt>
              </c:strCache>
            </c:strRef>
          </c:cat>
          <c:val>
            <c:numRef>
              <c:f>'Allocation Graph'!$C$7:$G$7</c:f>
              <c:numCache>
                <c:formatCode>General</c:formatCode>
                <c:ptCount val="5"/>
                <c:pt idx="0">
                  <c:v>4675.9599999999982</c:v>
                </c:pt>
                <c:pt idx="1">
                  <c:v>6991.5500000000011</c:v>
                </c:pt>
                <c:pt idx="2">
                  <c:v>9928.9799999999977</c:v>
                </c:pt>
                <c:pt idx="3">
                  <c:v>1597</c:v>
                </c:pt>
                <c:pt idx="4">
                  <c:v>23193.489999999998</c:v>
                </c:pt>
              </c:numCache>
            </c:numRef>
          </c:val>
        </c:ser>
        <c:ser>
          <c:idx val="5"/>
          <c:order val="5"/>
          <c:tx>
            <c:strRef>
              <c:f>'Allocation Graph'!$B$8</c:f>
              <c:strCache>
                <c:ptCount val="1"/>
                <c:pt idx="0">
                  <c:v>SPVTOU</c:v>
                </c:pt>
              </c:strCache>
            </c:strRef>
          </c:tx>
          <c:invertIfNegative val="0"/>
          <c:cat>
            <c:strRef>
              <c:f>'Allocation Graph'!$C$2:$G$2</c:f>
              <c:strCache>
                <c:ptCount val="5"/>
                <c:pt idx="0">
                  <c:v>2012</c:v>
                </c:pt>
                <c:pt idx="1">
                  <c:v>2013</c:v>
                </c:pt>
                <c:pt idx="2">
                  <c:v>2015</c:v>
                </c:pt>
                <c:pt idx="3">
                  <c:v>2016</c:v>
                </c:pt>
                <c:pt idx="4">
                  <c:v>Total</c:v>
                </c:pt>
              </c:strCache>
            </c:strRef>
          </c:cat>
          <c:val>
            <c:numRef>
              <c:f>'Allocation Graph'!$C$8:$G$8</c:f>
              <c:numCache>
                <c:formatCode>General</c:formatCode>
                <c:ptCount val="5"/>
                <c:pt idx="0">
                  <c:v>1.75</c:v>
                </c:pt>
                <c:pt idx="1">
                  <c:v>0</c:v>
                </c:pt>
                <c:pt idx="2">
                  <c:v>0</c:v>
                </c:pt>
                <c:pt idx="3">
                  <c:v>0</c:v>
                </c:pt>
                <c:pt idx="4">
                  <c:v>1.75</c:v>
                </c:pt>
              </c:numCache>
            </c:numRef>
          </c:val>
        </c:ser>
        <c:dLbls>
          <c:showLegendKey val="0"/>
          <c:showVal val="0"/>
          <c:showCatName val="0"/>
          <c:showSerName val="0"/>
          <c:showPercent val="0"/>
          <c:showBubbleSize val="0"/>
        </c:dLbls>
        <c:gapWidth val="150"/>
        <c:overlap val="100"/>
        <c:axId val="180209152"/>
        <c:axId val="180211072"/>
      </c:barChart>
      <c:catAx>
        <c:axId val="180209152"/>
        <c:scaling>
          <c:orientation val="minMax"/>
        </c:scaling>
        <c:delete val="0"/>
        <c:axPos val="b"/>
        <c:title>
          <c:tx>
            <c:rich>
              <a:bodyPr/>
              <a:lstStyle/>
              <a:p>
                <a:pPr>
                  <a:defRPr sz="1600">
                    <a:latin typeface="Arial" panose="020B0604020202020204" pitchFamily="34" charset="0"/>
                    <a:cs typeface="Arial" panose="020B0604020202020204" pitchFamily="34" charset="0"/>
                  </a:defRPr>
                </a:pPr>
                <a:r>
                  <a:rPr lang="en-US" sz="1600">
                    <a:latin typeface="Arial" panose="020B0604020202020204" pitchFamily="34" charset="0"/>
                    <a:cs typeface="Arial" panose="020B0604020202020204" pitchFamily="34" charset="0"/>
                  </a:rPr>
                  <a:t>Garden Vintage Year</a:t>
                </a:r>
              </a:p>
            </c:rich>
          </c:tx>
          <c:layout/>
          <c:overlay val="0"/>
        </c:title>
        <c:numFmt formatCode="General" sourceLinked="1"/>
        <c:majorTickMark val="out"/>
        <c:minorTickMark val="none"/>
        <c:tickLblPos val="nextTo"/>
        <c:txPr>
          <a:bodyPr/>
          <a:lstStyle/>
          <a:p>
            <a:pPr>
              <a:defRPr sz="1600"/>
            </a:pPr>
            <a:endParaRPr lang="en-US"/>
          </a:p>
        </c:txPr>
        <c:crossAx val="180211072"/>
        <c:crosses val="autoZero"/>
        <c:auto val="1"/>
        <c:lblAlgn val="ctr"/>
        <c:lblOffset val="100"/>
        <c:noMultiLvlLbl val="0"/>
      </c:catAx>
      <c:valAx>
        <c:axId val="180211072"/>
        <c:scaling>
          <c:orientation val="minMax"/>
        </c:scaling>
        <c:delete val="0"/>
        <c:axPos val="l"/>
        <c:majorGridlines/>
        <c:title>
          <c:tx>
            <c:rich>
              <a:bodyPr rot="-5400000" vert="horz"/>
              <a:lstStyle/>
              <a:p>
                <a:pPr>
                  <a:defRPr sz="1600">
                    <a:latin typeface="Arial" panose="020B0604020202020204" pitchFamily="34" charset="0"/>
                    <a:cs typeface="Arial" panose="020B0604020202020204" pitchFamily="34" charset="0"/>
                  </a:defRPr>
                </a:pPr>
                <a:r>
                  <a:rPr lang="en-US" sz="1600" dirty="0">
                    <a:latin typeface="Arial" panose="020B0604020202020204" pitchFamily="34" charset="0"/>
                    <a:cs typeface="Arial" panose="020B0604020202020204" pitchFamily="34" charset="0"/>
                  </a:rPr>
                  <a:t>% of </a:t>
                </a:r>
                <a:r>
                  <a:rPr lang="en-US" sz="1600" dirty="0" smtClean="0">
                    <a:latin typeface="Arial" panose="020B0604020202020204" pitchFamily="34" charset="0"/>
                    <a:cs typeface="Arial" panose="020B0604020202020204" pitchFamily="34" charset="0"/>
                  </a:rPr>
                  <a:t>Capacity (MW)</a:t>
                </a:r>
                <a:endParaRPr lang="en-US" sz="1600" dirty="0">
                  <a:latin typeface="Arial" panose="020B0604020202020204" pitchFamily="34" charset="0"/>
                  <a:cs typeface="Arial" panose="020B0604020202020204" pitchFamily="34" charset="0"/>
                </a:endParaRPr>
              </a:p>
            </c:rich>
          </c:tx>
          <c:layout/>
          <c:overlay val="0"/>
        </c:title>
        <c:numFmt formatCode="0%"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180209152"/>
        <c:crosses val="autoZero"/>
        <c:crossBetween val="between"/>
      </c:valAx>
    </c:plotArea>
    <c:legend>
      <c:legendPos val="r"/>
      <c:layout/>
      <c:overlay val="0"/>
      <c:txPr>
        <a:bodyPr/>
        <a:lstStyle/>
        <a:p>
          <a:pPr>
            <a:defRPr sz="1600">
              <a:latin typeface="Arial" panose="020B0604020202020204" pitchFamily="34" charset="0"/>
              <a:cs typeface="Arial" panose="020B0604020202020204" pitchFamily="34" charset="0"/>
            </a:defRPr>
          </a:pPr>
          <a:endParaRPr lang="en-US"/>
        </a:p>
      </c:txPr>
    </c:legend>
    <c:plotVisOnly val="1"/>
    <c:dispBlanksAs val="gap"/>
    <c:showDLblsOverMax val="0"/>
  </c:chart>
  <c:spPr>
    <a:ln>
      <a:solidFill>
        <a:schemeClr val="tx1">
          <a:lumMod val="50000"/>
          <a:lumOff val="50000"/>
        </a:schemeClr>
      </a:solid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Sheet1!$B$1</c:f>
              <c:strCache>
                <c:ptCount val="1"/>
                <c:pt idx="0">
                  <c:v>Series 1</c:v>
                </c:pt>
              </c:strCache>
            </c:strRef>
          </c:tx>
          <c:spPr>
            <a:solidFill>
              <a:schemeClr val="tx1"/>
            </a:solidFill>
            <a:ln w="28575">
              <a:solidFill>
                <a:schemeClr val="bg1"/>
              </a:solidFill>
            </a:ln>
          </c:spPr>
          <c:invertIfNegative val="0"/>
          <c:cat>
            <c:strRef>
              <c:f>Sheet1!$A$2</c:f>
              <c:strCache>
                <c:ptCount val="1"/>
                <c:pt idx="0">
                  <c:v>Category 1</c:v>
                </c:pt>
              </c:strCache>
            </c:strRef>
          </c:cat>
          <c:val>
            <c:numRef>
              <c:f>Sheet1!$B$2</c:f>
              <c:numCache>
                <c:formatCode>General</c:formatCode>
                <c:ptCount val="1"/>
                <c:pt idx="0">
                  <c:v>231</c:v>
                </c:pt>
              </c:numCache>
            </c:numRef>
          </c:val>
        </c:ser>
        <c:ser>
          <c:idx val="1"/>
          <c:order val="1"/>
          <c:tx>
            <c:strRef>
              <c:f>Sheet1!$C$1</c:f>
              <c:strCache>
                <c:ptCount val="1"/>
                <c:pt idx="0">
                  <c:v>Series 2</c:v>
                </c:pt>
              </c:strCache>
            </c:strRef>
          </c:tx>
          <c:spPr>
            <a:solidFill>
              <a:schemeClr val="bg1">
                <a:lumMod val="75000"/>
              </a:schemeClr>
            </a:solidFill>
            <a:ln w="28575">
              <a:solidFill>
                <a:schemeClr val="bg1"/>
              </a:solidFill>
            </a:ln>
          </c:spPr>
          <c:invertIfNegative val="0"/>
          <c:cat>
            <c:strRef>
              <c:f>Sheet1!$A$2</c:f>
              <c:strCache>
                <c:ptCount val="1"/>
                <c:pt idx="0">
                  <c:v>Category 1</c:v>
                </c:pt>
              </c:strCache>
            </c:strRef>
          </c:cat>
          <c:val>
            <c:numRef>
              <c:f>Sheet1!$C$2</c:f>
              <c:numCache>
                <c:formatCode>General</c:formatCode>
                <c:ptCount val="1"/>
                <c:pt idx="0">
                  <c:v>30</c:v>
                </c:pt>
              </c:numCache>
            </c:numRef>
          </c:val>
        </c:ser>
        <c:dLbls>
          <c:showLegendKey val="0"/>
          <c:showVal val="0"/>
          <c:showCatName val="0"/>
          <c:showSerName val="0"/>
          <c:showPercent val="0"/>
          <c:showBubbleSize val="0"/>
        </c:dLbls>
        <c:gapWidth val="150"/>
        <c:overlap val="100"/>
        <c:axId val="205077120"/>
        <c:axId val="205202176"/>
      </c:barChart>
      <c:catAx>
        <c:axId val="205077120"/>
        <c:scaling>
          <c:orientation val="minMax"/>
        </c:scaling>
        <c:delete val="1"/>
        <c:axPos val="b"/>
        <c:majorTickMark val="out"/>
        <c:minorTickMark val="none"/>
        <c:tickLblPos val="nextTo"/>
        <c:crossAx val="205202176"/>
        <c:crosses val="autoZero"/>
        <c:auto val="1"/>
        <c:lblAlgn val="ctr"/>
        <c:lblOffset val="100"/>
        <c:noMultiLvlLbl val="0"/>
      </c:catAx>
      <c:valAx>
        <c:axId val="205202176"/>
        <c:scaling>
          <c:orientation val="minMax"/>
          <c:min val="0"/>
        </c:scaling>
        <c:delete val="0"/>
        <c:axPos val="l"/>
        <c:numFmt formatCode="General" sourceLinked="1"/>
        <c:majorTickMark val="out"/>
        <c:minorTickMark val="none"/>
        <c:tickLblPos val="nextTo"/>
        <c:txPr>
          <a:bodyPr/>
          <a:lstStyle/>
          <a:p>
            <a:pPr>
              <a:defRPr sz="1200">
                <a:latin typeface="Arial"/>
                <a:cs typeface="Arial"/>
              </a:defRPr>
            </a:pPr>
            <a:endParaRPr lang="en-US"/>
          </a:p>
        </c:txPr>
        <c:crossAx val="20507712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a:t>Program</a:t>
            </a:r>
          </a:p>
        </c:rich>
      </c:tx>
      <c:layout>
        <c:manualLayout>
          <c:xMode val="edge"/>
          <c:yMode val="edge"/>
          <c:x val="0.40040379567938622"/>
          <c:y val="0"/>
        </c:manualLayout>
      </c:layout>
      <c:overlay val="1"/>
    </c:title>
    <c:autoTitleDeleted val="0"/>
    <c:view3D>
      <c:rotX val="15"/>
      <c:rotY val="20"/>
      <c:rAngAx val="1"/>
    </c:view3D>
    <c:floor>
      <c:thickness val="0"/>
    </c:floor>
    <c:sideWall>
      <c:thickness val="0"/>
    </c:sideWall>
    <c:backWall>
      <c:thickness val="0"/>
    </c:backWall>
    <c:plotArea>
      <c:layout>
        <c:manualLayout>
          <c:layoutTarget val="inner"/>
          <c:xMode val="edge"/>
          <c:yMode val="edge"/>
          <c:x val="0.30586614173228349"/>
          <c:y val="3.3333333333333333E-2"/>
          <c:w val="0.69413385826771656"/>
          <c:h val="0.93333333333333335"/>
        </c:manualLayout>
      </c:layout>
      <c:bar3DChart>
        <c:barDir val="bar"/>
        <c:grouping val="clustered"/>
        <c:varyColors val="0"/>
        <c:ser>
          <c:idx val="0"/>
          <c:order val="0"/>
          <c:invertIfNegative val="0"/>
          <c:dLbls>
            <c:dLbl>
              <c:idx val="0"/>
              <c:layout>
                <c:manualLayout>
                  <c:x val="2.1568627450980392E-2"/>
                  <c:y val="-1.3071895424836602E-2"/>
                </c:manualLayout>
              </c:layout>
              <c:showLegendKey val="0"/>
              <c:showVal val="1"/>
              <c:showCatName val="0"/>
              <c:showSerName val="0"/>
              <c:showPercent val="0"/>
              <c:showBubbleSize val="0"/>
            </c:dLbl>
            <c:dLbl>
              <c:idx val="1"/>
              <c:layout>
                <c:manualLayout>
                  <c:x val="2.1568627450980392E-2"/>
                  <c:y val="-2.2875816993464051E-2"/>
                </c:manualLayout>
              </c:layout>
              <c:showLegendKey val="0"/>
              <c:showVal val="1"/>
              <c:showCatName val="0"/>
              <c:showSerName val="0"/>
              <c:showPercent val="0"/>
              <c:showBubbleSize val="0"/>
            </c:dLbl>
            <c:dLbl>
              <c:idx val="2"/>
              <c:layout>
                <c:manualLayout>
                  <c:x val="2.5490196078431372E-2"/>
                  <c:y val="-1.3071895424836602E-2"/>
                </c:manualLayout>
              </c:layout>
              <c:showLegendKey val="0"/>
              <c:showVal val="1"/>
              <c:showCatName val="0"/>
              <c:showSerName val="0"/>
              <c:showPercent val="0"/>
              <c:showBubbleSize val="0"/>
            </c:dLbl>
            <c:dLbl>
              <c:idx val="3"/>
              <c:layout>
                <c:manualLayout>
                  <c:x val="1.1764705882352941E-2"/>
                  <c:y val="-3.2679738562091504E-3"/>
                </c:manualLayout>
              </c:layout>
              <c:showLegendKey val="0"/>
              <c:showVal val="1"/>
              <c:showCatName val="0"/>
              <c:showSerName val="0"/>
              <c:showPercent val="0"/>
              <c:showBubbleSize val="0"/>
            </c:dLbl>
            <c:dLbl>
              <c:idx val="4"/>
              <c:layout>
                <c:manualLayout>
                  <c:x val="3.2788713910761158E-2"/>
                  <c:y val="-2.4004772130756382E-2"/>
                </c:manualLayout>
              </c:layout>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Sheet2!$A$25:$A$29</c:f>
              <c:strCache>
                <c:ptCount val="5"/>
                <c:pt idx="0">
                  <c:v>Solar*Rewards Community®</c:v>
                </c:pt>
                <c:pt idx="1">
                  <c:v>Net Metering®</c:v>
                </c:pt>
                <c:pt idx="2">
                  <c:v>Solar*Reward®</c:v>
                </c:pt>
                <c:pt idx="3">
                  <c:v>Not sure</c:v>
                </c:pt>
                <c:pt idx="4">
                  <c:v>Windsource®</c:v>
                </c:pt>
              </c:strCache>
            </c:strRef>
          </c:cat>
          <c:val>
            <c:numRef>
              <c:f>Sheet2!$B$25:$B$29</c:f>
              <c:numCache>
                <c:formatCode>0%</c:formatCode>
                <c:ptCount val="5"/>
                <c:pt idx="0">
                  <c:v>0.05</c:v>
                </c:pt>
                <c:pt idx="1">
                  <c:v>0.05</c:v>
                </c:pt>
                <c:pt idx="2">
                  <c:v>0.08</c:v>
                </c:pt>
                <c:pt idx="3">
                  <c:v>0.14000000000000001</c:v>
                </c:pt>
                <c:pt idx="4">
                  <c:v>0.68</c:v>
                </c:pt>
              </c:numCache>
            </c:numRef>
          </c:val>
        </c:ser>
        <c:dLbls>
          <c:showLegendKey val="0"/>
          <c:showVal val="0"/>
          <c:showCatName val="0"/>
          <c:showSerName val="0"/>
          <c:showPercent val="0"/>
          <c:showBubbleSize val="0"/>
        </c:dLbls>
        <c:gapWidth val="90"/>
        <c:shape val="box"/>
        <c:axId val="180249344"/>
        <c:axId val="180250880"/>
        <c:axId val="0"/>
      </c:bar3DChart>
      <c:catAx>
        <c:axId val="180249344"/>
        <c:scaling>
          <c:orientation val="minMax"/>
        </c:scaling>
        <c:delete val="0"/>
        <c:axPos val="l"/>
        <c:majorTickMark val="out"/>
        <c:minorTickMark val="none"/>
        <c:tickLblPos val="nextTo"/>
        <c:txPr>
          <a:bodyPr/>
          <a:lstStyle/>
          <a:p>
            <a:pPr>
              <a:defRPr sz="1400"/>
            </a:pPr>
            <a:endParaRPr lang="en-US"/>
          </a:p>
        </c:txPr>
        <c:crossAx val="180250880"/>
        <c:crosses val="autoZero"/>
        <c:auto val="1"/>
        <c:lblAlgn val="ctr"/>
        <c:lblOffset val="100"/>
        <c:noMultiLvlLbl val="0"/>
      </c:catAx>
      <c:valAx>
        <c:axId val="180250880"/>
        <c:scaling>
          <c:orientation val="minMax"/>
        </c:scaling>
        <c:delete val="1"/>
        <c:axPos val="b"/>
        <c:numFmt formatCode="0%" sourceLinked="1"/>
        <c:majorTickMark val="out"/>
        <c:minorTickMark val="none"/>
        <c:tickLblPos val="nextTo"/>
        <c:crossAx val="180249344"/>
        <c:crosses val="autoZero"/>
        <c:crossBetween val="between"/>
      </c:valAx>
    </c:plotArea>
    <c:plotVisOnly val="1"/>
    <c:dispBlanksAs val="gap"/>
    <c:showDLblsOverMax val="0"/>
  </c:chart>
  <c:txPr>
    <a:bodyPr/>
    <a:lstStyle/>
    <a:p>
      <a:pPr>
        <a:defRPr sz="1200" b="1">
          <a:latin typeface="Arial" panose="020B0604020202020204" pitchFamily="34" charset="0"/>
          <a:ea typeface="Verdana" panose="020B0604030504040204" pitchFamily="34" charset="0"/>
          <a:cs typeface="Arial" panose="020B0604020202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764131046119237"/>
          <c:y val="0"/>
        </c:manualLayout>
      </c:layout>
      <c:overlay val="1"/>
      <c:txPr>
        <a:bodyPr/>
        <a:lstStyle/>
        <a:p>
          <a:pPr algn="ctr" rtl="0">
            <a:defRPr sz="1800"/>
          </a:pPr>
          <a:endParaRPr lang="en-US"/>
        </a:p>
      </c:txPr>
    </c:title>
    <c:autoTitleDeleted val="0"/>
    <c:view3D>
      <c:rotX val="75"/>
      <c:rotY val="30"/>
      <c:rAngAx val="0"/>
      <c:perspective val="30"/>
    </c:view3D>
    <c:floor>
      <c:thickness val="0"/>
    </c:floor>
    <c:sideWall>
      <c:thickness val="0"/>
    </c:sideWall>
    <c:backWall>
      <c:thickness val="0"/>
    </c:backWall>
    <c:plotArea>
      <c:layout/>
      <c:pie3DChart>
        <c:varyColors val="1"/>
        <c:ser>
          <c:idx val="0"/>
          <c:order val="0"/>
          <c:tx>
            <c:strRef>
              <c:f>Sheet1!$B$1</c:f>
              <c:strCache>
                <c:ptCount val="1"/>
                <c:pt idx="0">
                  <c:v>Enrolled</c:v>
                </c:pt>
              </c:strCache>
            </c:strRef>
          </c:tx>
          <c:dLbls>
            <c:dLbl>
              <c:idx val="0"/>
              <c:layout>
                <c:manualLayout>
                  <c:x val="-3.5490016872890891E-2"/>
                  <c:y val="8.9634031595107216E-2"/>
                </c:manualLayout>
              </c:layout>
              <c:spPr/>
              <c:txPr>
                <a:bodyPr/>
                <a:lstStyle/>
                <a:p>
                  <a:pPr algn="ctr">
                    <a:defRPr sz="1400" b="1"/>
                  </a:pPr>
                  <a:endParaRPr lang="en-US"/>
                </a:p>
              </c:txPr>
              <c:showLegendKey val="0"/>
              <c:showVal val="1"/>
              <c:showCatName val="1"/>
              <c:showSerName val="0"/>
              <c:showPercent val="0"/>
              <c:showBubbleSize val="0"/>
              <c:separator> </c:separator>
            </c:dLbl>
            <c:dLbl>
              <c:idx val="1"/>
              <c:layout>
                <c:manualLayout>
                  <c:x val="6.0320819272590927E-2"/>
                  <c:y val="-5.3206203287007578E-2"/>
                </c:manualLayout>
              </c:layout>
              <c:spPr/>
              <c:txPr>
                <a:bodyPr/>
                <a:lstStyle/>
                <a:p>
                  <a:pPr algn="ctr">
                    <a:defRPr sz="1400" b="1"/>
                  </a:pPr>
                  <a:endParaRPr lang="en-US"/>
                </a:p>
              </c:txPr>
              <c:showLegendKey val="0"/>
              <c:showVal val="1"/>
              <c:showCatName val="1"/>
              <c:showSerName val="0"/>
              <c:showPercent val="0"/>
              <c:showBubbleSize val="0"/>
              <c:separator> </c:separator>
            </c:dLbl>
            <c:dLbl>
              <c:idx val="2"/>
              <c:layout>
                <c:manualLayout>
                  <c:x val="3.4191272965879267E-2"/>
                  <c:y val="3.1446540880503146E-3"/>
                </c:manualLayout>
              </c:layout>
              <c:spPr/>
              <c:txPr>
                <a:bodyPr/>
                <a:lstStyle/>
                <a:p>
                  <a:pPr algn="ctr">
                    <a:defRPr sz="1400" b="1"/>
                  </a:pPr>
                  <a:endParaRPr lang="en-US"/>
                </a:p>
              </c:txPr>
              <c:showLegendKey val="0"/>
              <c:showVal val="1"/>
              <c:showCatName val="1"/>
              <c:showSerName val="0"/>
              <c:showPercent val="0"/>
              <c:showBubbleSize val="0"/>
              <c:separator> </c:separator>
            </c:dLbl>
            <c:txPr>
              <a:bodyPr/>
              <a:lstStyle/>
              <a:p>
                <a:pPr algn="ctr">
                  <a:defRPr sz="1600" b="1"/>
                </a:pPr>
                <a:endParaRPr lang="en-US"/>
              </a:p>
            </c:txPr>
            <c:showLegendKey val="0"/>
            <c:showVal val="1"/>
            <c:showCatName val="1"/>
            <c:showSerName val="0"/>
            <c:showPercent val="0"/>
            <c:showBubbleSize val="0"/>
            <c:separator> </c:separator>
            <c:showLeaderLines val="0"/>
          </c:dLbls>
          <c:cat>
            <c:strRef>
              <c:f>Sheet1!$A$2:$A$4</c:f>
              <c:strCache>
                <c:ptCount val="3"/>
                <c:pt idx="0">
                  <c:v>1-6 months</c:v>
                </c:pt>
                <c:pt idx="1">
                  <c:v>6-12 months</c:v>
                </c:pt>
                <c:pt idx="2">
                  <c:v>Less than 1 month</c:v>
                </c:pt>
              </c:strCache>
            </c:strRef>
          </c:cat>
          <c:val>
            <c:numRef>
              <c:f>Sheet1!$B$2:$B$4</c:f>
              <c:numCache>
                <c:formatCode>0%</c:formatCode>
                <c:ptCount val="3"/>
                <c:pt idx="0">
                  <c:v>0.5</c:v>
                </c:pt>
                <c:pt idx="1">
                  <c:v>0.49</c:v>
                </c:pt>
                <c:pt idx="2">
                  <c:v>0.01</c:v>
                </c:pt>
              </c:numCache>
            </c:numRef>
          </c:val>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1800">
          <a:latin typeface="Arial" panose="020B0604020202020204" pitchFamily="34" charset="0"/>
          <a:cs typeface="Arial" panose="020B0604020202020204" pitchFamily="34"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41174663713910764"/>
          <c:y val="2.80426416770664E-2"/>
          <c:w val="0.38537832185039367"/>
          <c:h val="0.94391471664586724"/>
        </c:manualLayout>
      </c:layout>
      <c:bar3DChart>
        <c:barDir val="bar"/>
        <c:grouping val="clustered"/>
        <c:varyColors val="0"/>
        <c:ser>
          <c:idx val="0"/>
          <c:order val="0"/>
          <c:tx>
            <c:strRef>
              <c:f>Summary1!$E$128</c:f>
              <c:strCache>
                <c:ptCount val="1"/>
                <c:pt idx="0">
                  <c:v>Good role model</c:v>
                </c:pt>
              </c:strCache>
            </c:strRef>
          </c:tx>
          <c:invertIfNegative val="0"/>
          <c:cat>
            <c:strRef>
              <c:f>Summary1!$F$123:$I$123</c:f>
              <c:strCache>
                <c:ptCount val="4"/>
                <c:pt idx="0">
                  <c:v>Solar Rewards®</c:v>
                </c:pt>
                <c:pt idx="1">
                  <c:v>Net Metering®</c:v>
                </c:pt>
                <c:pt idx="2">
                  <c:v>Solar Rewards®Community</c:v>
                </c:pt>
                <c:pt idx="3">
                  <c:v>Windsource®</c:v>
                </c:pt>
              </c:strCache>
            </c:strRef>
          </c:cat>
          <c:val>
            <c:numRef>
              <c:f>Summary1!$F$128:$I$128</c:f>
              <c:numCache>
                <c:formatCode>0%</c:formatCode>
                <c:ptCount val="4"/>
                <c:pt idx="0">
                  <c:v>0.12</c:v>
                </c:pt>
                <c:pt idx="1">
                  <c:v>0.12</c:v>
                </c:pt>
                <c:pt idx="2">
                  <c:v>0.25</c:v>
                </c:pt>
                <c:pt idx="3">
                  <c:v>0.23</c:v>
                </c:pt>
              </c:numCache>
            </c:numRef>
          </c:val>
        </c:ser>
        <c:ser>
          <c:idx val="1"/>
          <c:order val="1"/>
          <c:tx>
            <c:strRef>
              <c:f>Summary1!$E$129</c:f>
              <c:strCache>
                <c:ptCount val="1"/>
                <c:pt idx="0">
                  <c:v>Control energy source</c:v>
                </c:pt>
              </c:strCache>
            </c:strRef>
          </c:tx>
          <c:invertIfNegative val="0"/>
          <c:cat>
            <c:strRef>
              <c:f>Summary1!$F$123:$I$123</c:f>
              <c:strCache>
                <c:ptCount val="4"/>
                <c:pt idx="0">
                  <c:v>Solar Rewards®</c:v>
                </c:pt>
                <c:pt idx="1">
                  <c:v>Net Metering®</c:v>
                </c:pt>
                <c:pt idx="2">
                  <c:v>Solar Rewards®Community</c:v>
                </c:pt>
                <c:pt idx="3">
                  <c:v>Windsource®</c:v>
                </c:pt>
              </c:strCache>
            </c:strRef>
          </c:cat>
          <c:val>
            <c:numRef>
              <c:f>Summary1!$F$129:$I$129</c:f>
              <c:numCache>
                <c:formatCode>0%</c:formatCode>
                <c:ptCount val="4"/>
                <c:pt idx="0">
                  <c:v>0.19</c:v>
                </c:pt>
                <c:pt idx="1">
                  <c:v>0.22</c:v>
                </c:pt>
                <c:pt idx="2">
                  <c:v>0.16</c:v>
                </c:pt>
                <c:pt idx="3">
                  <c:v>0.21</c:v>
                </c:pt>
              </c:numCache>
            </c:numRef>
          </c:val>
        </c:ser>
        <c:ser>
          <c:idx val="2"/>
          <c:order val="2"/>
          <c:tx>
            <c:strRef>
              <c:f>Summary1!$E$130</c:f>
              <c:strCache>
                <c:ptCount val="1"/>
                <c:pt idx="0">
                  <c:v>Save money</c:v>
                </c:pt>
              </c:strCache>
            </c:strRef>
          </c:tx>
          <c:invertIfNegative val="0"/>
          <c:cat>
            <c:strRef>
              <c:f>Summary1!$F$123:$I$123</c:f>
              <c:strCache>
                <c:ptCount val="4"/>
                <c:pt idx="0">
                  <c:v>Solar Rewards®</c:v>
                </c:pt>
                <c:pt idx="1">
                  <c:v>Net Metering®</c:v>
                </c:pt>
                <c:pt idx="2">
                  <c:v>Solar Rewards®Community</c:v>
                </c:pt>
                <c:pt idx="3">
                  <c:v>Windsource®</c:v>
                </c:pt>
              </c:strCache>
            </c:strRef>
          </c:cat>
          <c:val>
            <c:numRef>
              <c:f>Summary1!$F$130:$I$130</c:f>
              <c:numCache>
                <c:formatCode>0%</c:formatCode>
                <c:ptCount val="4"/>
                <c:pt idx="0">
                  <c:v>0.28999999999999998</c:v>
                </c:pt>
                <c:pt idx="1">
                  <c:v>0.28000000000000003</c:v>
                </c:pt>
                <c:pt idx="2">
                  <c:v>0.19</c:v>
                </c:pt>
                <c:pt idx="3">
                  <c:v>0.12</c:v>
                </c:pt>
              </c:numCache>
            </c:numRef>
          </c:val>
        </c:ser>
        <c:ser>
          <c:idx val="3"/>
          <c:order val="3"/>
          <c:tx>
            <c:strRef>
              <c:f>Summary1!$E$131</c:f>
              <c:strCache>
                <c:ptCount val="1"/>
                <c:pt idx="0">
                  <c:v>Help environment</c:v>
                </c:pt>
              </c:strCache>
            </c:strRef>
          </c:tx>
          <c:invertIfNegative val="0"/>
          <c:cat>
            <c:strRef>
              <c:f>Summary1!$F$123:$I$123</c:f>
              <c:strCache>
                <c:ptCount val="4"/>
                <c:pt idx="0">
                  <c:v>Solar Rewards®</c:v>
                </c:pt>
                <c:pt idx="1">
                  <c:v>Net Metering®</c:v>
                </c:pt>
                <c:pt idx="2">
                  <c:v>Solar Rewards®Community</c:v>
                </c:pt>
                <c:pt idx="3">
                  <c:v>Windsource®</c:v>
                </c:pt>
              </c:strCache>
            </c:strRef>
          </c:cat>
          <c:val>
            <c:numRef>
              <c:f>Summary1!$F$131:$I$131</c:f>
              <c:numCache>
                <c:formatCode>0%</c:formatCode>
                <c:ptCount val="4"/>
                <c:pt idx="0">
                  <c:v>0.28000000000000003</c:v>
                </c:pt>
                <c:pt idx="1">
                  <c:v>0.28999999999999998</c:v>
                </c:pt>
                <c:pt idx="2">
                  <c:v>0.33</c:v>
                </c:pt>
                <c:pt idx="3">
                  <c:v>0.33</c:v>
                </c:pt>
              </c:numCache>
            </c:numRef>
          </c:val>
        </c:ser>
        <c:dLbls>
          <c:showLegendKey val="0"/>
          <c:showVal val="1"/>
          <c:showCatName val="0"/>
          <c:showSerName val="0"/>
          <c:showPercent val="0"/>
          <c:showBubbleSize val="0"/>
        </c:dLbls>
        <c:gapWidth val="150"/>
        <c:shape val="box"/>
        <c:axId val="182372224"/>
        <c:axId val="182373760"/>
        <c:axId val="0"/>
      </c:bar3DChart>
      <c:catAx>
        <c:axId val="182372224"/>
        <c:scaling>
          <c:orientation val="minMax"/>
        </c:scaling>
        <c:delete val="0"/>
        <c:axPos val="l"/>
        <c:majorTickMark val="out"/>
        <c:minorTickMark val="none"/>
        <c:tickLblPos val="nextTo"/>
        <c:crossAx val="182373760"/>
        <c:crosses val="autoZero"/>
        <c:auto val="1"/>
        <c:lblAlgn val="ctr"/>
        <c:lblOffset val="100"/>
        <c:noMultiLvlLbl val="0"/>
      </c:catAx>
      <c:valAx>
        <c:axId val="182373760"/>
        <c:scaling>
          <c:orientation val="minMax"/>
        </c:scaling>
        <c:delete val="1"/>
        <c:axPos val="b"/>
        <c:numFmt formatCode="0%" sourceLinked="1"/>
        <c:majorTickMark val="out"/>
        <c:minorTickMark val="none"/>
        <c:tickLblPos val="nextTo"/>
        <c:crossAx val="182372224"/>
        <c:crosses val="autoZero"/>
        <c:crossBetween val="between"/>
      </c:valAx>
    </c:plotArea>
    <c:legend>
      <c:legendPos val="r"/>
      <c:layout>
        <c:manualLayout>
          <c:xMode val="edge"/>
          <c:yMode val="edge"/>
          <c:x val="0.74894787565616794"/>
          <c:y val="0.41742084377237565"/>
          <c:w val="0.25105212434383201"/>
          <c:h val="0.24163804356706417"/>
        </c:manualLayout>
      </c:layout>
      <c:overlay val="0"/>
    </c:legend>
    <c:plotVisOnly val="1"/>
    <c:dispBlanksAs val="gap"/>
    <c:showDLblsOverMax val="0"/>
  </c:chart>
  <c:txPr>
    <a:bodyPr/>
    <a:lstStyle/>
    <a:p>
      <a:pPr>
        <a:defRPr sz="1400" b="1">
          <a:latin typeface="Arial" panose="020B0604020202020204" pitchFamily="34" charset="0"/>
          <a:cs typeface="Arial" panose="020B0604020202020204" pitchFamily="34"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3072114098945179"/>
          <c:y val="2.9569892473118281E-2"/>
          <c:w val="0.40089189323032737"/>
          <c:h val="0.94086021505376349"/>
        </c:manualLayout>
      </c:layout>
      <c:bar3DChart>
        <c:barDir val="bar"/>
        <c:grouping val="clustered"/>
        <c:varyColors val="0"/>
        <c:ser>
          <c:idx val="0"/>
          <c:order val="0"/>
          <c:tx>
            <c:strRef>
              <c:f>Summary1!$J$165</c:f>
              <c:strCache>
                <c:ptCount val="1"/>
                <c:pt idx="0">
                  <c:v>Lower carbon footprint</c:v>
                </c:pt>
              </c:strCache>
            </c:strRef>
          </c:tx>
          <c:invertIfNegative val="0"/>
          <c:dLbls>
            <c:dLbl>
              <c:idx val="1"/>
              <c:layout>
                <c:manualLayout>
                  <c:x val="0"/>
                  <c:y val="-8.0645161290322578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Summary1!$K$162:$N$162</c:f>
              <c:strCache>
                <c:ptCount val="4"/>
                <c:pt idx="0">
                  <c:v>Solar Rewards®</c:v>
                </c:pt>
                <c:pt idx="1">
                  <c:v>Net Metering®</c:v>
                </c:pt>
                <c:pt idx="2">
                  <c:v>Solar Rewards®Community</c:v>
                </c:pt>
                <c:pt idx="3">
                  <c:v>Windsource®</c:v>
                </c:pt>
              </c:strCache>
            </c:strRef>
          </c:cat>
          <c:val>
            <c:numRef>
              <c:f>Summary1!$K$165:$N$165</c:f>
              <c:numCache>
                <c:formatCode>0%</c:formatCode>
                <c:ptCount val="4"/>
                <c:pt idx="0">
                  <c:v>0.12</c:v>
                </c:pt>
                <c:pt idx="1">
                  <c:v>0.14000000000000001</c:v>
                </c:pt>
                <c:pt idx="2">
                  <c:v>0.13</c:v>
                </c:pt>
                <c:pt idx="3">
                  <c:v>0.11</c:v>
                </c:pt>
              </c:numCache>
            </c:numRef>
          </c:val>
        </c:ser>
        <c:ser>
          <c:idx val="1"/>
          <c:order val="1"/>
          <c:tx>
            <c:strRef>
              <c:f>Summary1!$J$166</c:f>
              <c:strCache>
                <c:ptCount val="1"/>
                <c:pt idx="0">
                  <c:v>Protect quality of life</c:v>
                </c:pt>
              </c:strCache>
            </c:strRef>
          </c:tx>
          <c:invertIfNegative val="0"/>
          <c:dLbls>
            <c:dLbl>
              <c:idx val="1"/>
              <c:layout>
                <c:manualLayout>
                  <c:x val="7.8616352201257862E-3"/>
                  <c:y val="-5.3763440860215058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Summary1!$K$162:$N$162</c:f>
              <c:strCache>
                <c:ptCount val="4"/>
                <c:pt idx="0">
                  <c:v>Solar Rewards®</c:v>
                </c:pt>
                <c:pt idx="1">
                  <c:v>Net Metering®</c:v>
                </c:pt>
                <c:pt idx="2">
                  <c:v>Solar Rewards®Community</c:v>
                </c:pt>
                <c:pt idx="3">
                  <c:v>Windsource®</c:v>
                </c:pt>
              </c:strCache>
            </c:strRef>
          </c:cat>
          <c:val>
            <c:numRef>
              <c:f>Summary1!$K$166:$N$166</c:f>
              <c:numCache>
                <c:formatCode>0%</c:formatCode>
                <c:ptCount val="4"/>
                <c:pt idx="0">
                  <c:v>0.26</c:v>
                </c:pt>
                <c:pt idx="1">
                  <c:v>0.14000000000000001</c:v>
                </c:pt>
                <c:pt idx="2">
                  <c:v>0.09</c:v>
                </c:pt>
                <c:pt idx="3">
                  <c:v>0.16</c:v>
                </c:pt>
              </c:numCache>
            </c:numRef>
          </c:val>
        </c:ser>
        <c:ser>
          <c:idx val="2"/>
          <c:order val="2"/>
          <c:tx>
            <c:strRef>
              <c:f>Summary1!$J$167</c:f>
              <c:strCache>
                <c:ptCount val="1"/>
                <c:pt idx="0">
                  <c:v>Reduce impact climate change</c:v>
                </c:pt>
              </c:strCache>
            </c:strRef>
          </c:tx>
          <c:invertIfNegative val="0"/>
          <c:dLbls>
            <c:dLbl>
              <c:idx val="1"/>
              <c:layout>
                <c:manualLayout>
                  <c:x val="1.5723270440251572E-2"/>
                  <c:y val="0"/>
                </c:manualLayout>
              </c:layout>
              <c:showLegendKey val="0"/>
              <c:showVal val="1"/>
              <c:showCatName val="0"/>
              <c:showSerName val="0"/>
              <c:showPercent val="0"/>
              <c:showBubbleSize val="0"/>
            </c:dLbl>
            <c:dLbl>
              <c:idx val="3"/>
              <c:layout>
                <c:manualLayout>
                  <c:x val="7.8616352201257862E-3"/>
                  <c:y val="-8.06451612903227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Summary1!$K$162:$N$162</c:f>
              <c:strCache>
                <c:ptCount val="4"/>
                <c:pt idx="0">
                  <c:v>Solar Rewards®</c:v>
                </c:pt>
                <c:pt idx="1">
                  <c:v>Net Metering®</c:v>
                </c:pt>
                <c:pt idx="2">
                  <c:v>Solar Rewards®Community</c:v>
                </c:pt>
                <c:pt idx="3">
                  <c:v>Windsource®</c:v>
                </c:pt>
              </c:strCache>
            </c:strRef>
          </c:cat>
          <c:val>
            <c:numRef>
              <c:f>Summary1!$K$167:$N$167</c:f>
              <c:numCache>
                <c:formatCode>0%</c:formatCode>
                <c:ptCount val="4"/>
                <c:pt idx="0">
                  <c:v>0.44</c:v>
                </c:pt>
                <c:pt idx="1">
                  <c:v>0.51</c:v>
                </c:pt>
                <c:pt idx="2">
                  <c:v>0.7</c:v>
                </c:pt>
                <c:pt idx="3">
                  <c:v>0.64</c:v>
                </c:pt>
              </c:numCache>
            </c:numRef>
          </c:val>
        </c:ser>
        <c:dLbls>
          <c:showLegendKey val="0"/>
          <c:showVal val="0"/>
          <c:showCatName val="0"/>
          <c:showSerName val="0"/>
          <c:showPercent val="0"/>
          <c:showBubbleSize val="0"/>
        </c:dLbls>
        <c:gapWidth val="150"/>
        <c:shape val="box"/>
        <c:axId val="182765056"/>
        <c:axId val="182766592"/>
        <c:axId val="0"/>
      </c:bar3DChart>
      <c:catAx>
        <c:axId val="182765056"/>
        <c:scaling>
          <c:orientation val="minMax"/>
        </c:scaling>
        <c:delete val="0"/>
        <c:axPos val="l"/>
        <c:majorTickMark val="out"/>
        <c:minorTickMark val="none"/>
        <c:tickLblPos val="nextTo"/>
        <c:crossAx val="182766592"/>
        <c:crosses val="autoZero"/>
        <c:auto val="1"/>
        <c:lblAlgn val="ctr"/>
        <c:lblOffset val="100"/>
        <c:noMultiLvlLbl val="0"/>
      </c:catAx>
      <c:valAx>
        <c:axId val="182766592"/>
        <c:scaling>
          <c:orientation val="minMax"/>
        </c:scaling>
        <c:delete val="1"/>
        <c:axPos val="b"/>
        <c:numFmt formatCode="0%" sourceLinked="1"/>
        <c:majorTickMark val="out"/>
        <c:minorTickMark val="none"/>
        <c:tickLblPos val="nextTo"/>
        <c:crossAx val="182765056"/>
        <c:crosses val="autoZero"/>
        <c:crossBetween val="between"/>
      </c:valAx>
    </c:plotArea>
    <c:legend>
      <c:legendPos val="r"/>
      <c:layout>
        <c:manualLayout>
          <c:xMode val="edge"/>
          <c:yMode val="edge"/>
          <c:x val="0.70452166693449036"/>
          <c:y val="0.38323249067550763"/>
          <c:w val="0.28187289088863893"/>
          <c:h val="0.43236542800570982"/>
        </c:manualLayout>
      </c:layout>
      <c:overlay val="0"/>
      <c:txPr>
        <a:bodyPr/>
        <a:lstStyle/>
        <a:p>
          <a:pPr>
            <a:defRPr sz="1400"/>
          </a:pPr>
          <a:endParaRPr lang="en-US"/>
        </a:p>
      </c:txPr>
    </c:legend>
    <c:plotVisOnly val="1"/>
    <c:dispBlanksAs val="gap"/>
    <c:showDLblsOverMax val="0"/>
  </c:chart>
  <c:txPr>
    <a:bodyPr/>
    <a:lstStyle/>
    <a:p>
      <a:pPr>
        <a:defRPr sz="1600" b="1">
          <a:latin typeface="Arial" panose="020B0604020202020204" pitchFamily="34" charset="0"/>
          <a:cs typeface="Arial" panose="020B0604020202020204" pitchFamily="34"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2451272907030119"/>
          <c:y val="2.9607105027019399E-2"/>
          <c:w val="0.48185880912867957"/>
          <c:h val="0.94078578994596118"/>
        </c:manualLayout>
      </c:layout>
      <c:bar3DChart>
        <c:barDir val="bar"/>
        <c:grouping val="clustered"/>
        <c:varyColors val="0"/>
        <c:ser>
          <c:idx val="0"/>
          <c:order val="0"/>
          <c:tx>
            <c:strRef>
              <c:f>Summary1!$J$202</c:f>
              <c:strCache>
                <c:ptCount val="1"/>
                <c:pt idx="0">
                  <c:v>Solar Rewards®</c:v>
                </c:pt>
              </c:strCache>
            </c:strRef>
          </c:tx>
          <c:invertIfNegative val="0"/>
          <c:dLbls>
            <c:showLegendKey val="0"/>
            <c:showVal val="1"/>
            <c:showCatName val="0"/>
            <c:showSerName val="0"/>
            <c:showPercent val="0"/>
            <c:showBubbleSize val="0"/>
            <c:showLeaderLines val="0"/>
          </c:dLbls>
          <c:cat>
            <c:strRef>
              <c:f>Summary1!$I$203:$I$207</c:f>
              <c:strCache>
                <c:ptCount val="5"/>
                <c:pt idx="0">
                  <c:v>Not important (1-2)</c:v>
                </c:pt>
                <c:pt idx="1">
                  <c:v>Hardly important (3-4)</c:v>
                </c:pt>
                <c:pt idx="2">
                  <c:v>Neutral (5)</c:v>
                </c:pt>
                <c:pt idx="3">
                  <c:v>Important (6-7)</c:v>
                </c:pt>
                <c:pt idx="4">
                  <c:v>Very important (8-10)</c:v>
                </c:pt>
              </c:strCache>
            </c:strRef>
          </c:cat>
          <c:val>
            <c:numRef>
              <c:f>Summary1!$J$203:$J$207</c:f>
              <c:numCache>
                <c:formatCode>0%</c:formatCode>
                <c:ptCount val="5"/>
                <c:pt idx="0">
                  <c:v>0.13</c:v>
                </c:pt>
                <c:pt idx="1">
                  <c:v>0.11</c:v>
                </c:pt>
                <c:pt idx="2">
                  <c:v>0.12</c:v>
                </c:pt>
                <c:pt idx="3">
                  <c:v>0.09</c:v>
                </c:pt>
                <c:pt idx="4">
                  <c:v>0.55000000000000004</c:v>
                </c:pt>
              </c:numCache>
            </c:numRef>
          </c:val>
        </c:ser>
        <c:ser>
          <c:idx val="1"/>
          <c:order val="1"/>
          <c:tx>
            <c:strRef>
              <c:f>Summary1!$K$202</c:f>
              <c:strCache>
                <c:ptCount val="1"/>
                <c:pt idx="0">
                  <c:v>Net Metering®</c:v>
                </c:pt>
              </c:strCache>
            </c:strRef>
          </c:tx>
          <c:invertIfNegative val="0"/>
          <c:dLbls>
            <c:showLegendKey val="0"/>
            <c:showVal val="1"/>
            <c:showCatName val="0"/>
            <c:showSerName val="0"/>
            <c:showPercent val="0"/>
            <c:showBubbleSize val="0"/>
            <c:showLeaderLines val="0"/>
          </c:dLbls>
          <c:cat>
            <c:strRef>
              <c:f>Summary1!$I$203:$I$207</c:f>
              <c:strCache>
                <c:ptCount val="5"/>
                <c:pt idx="0">
                  <c:v>Not important (1-2)</c:v>
                </c:pt>
                <c:pt idx="1">
                  <c:v>Hardly important (3-4)</c:v>
                </c:pt>
                <c:pt idx="2">
                  <c:v>Neutral (5)</c:v>
                </c:pt>
                <c:pt idx="3">
                  <c:v>Important (6-7)</c:v>
                </c:pt>
                <c:pt idx="4">
                  <c:v>Very important (8-10)</c:v>
                </c:pt>
              </c:strCache>
            </c:strRef>
          </c:cat>
          <c:val>
            <c:numRef>
              <c:f>Summary1!$K$203:$K$207</c:f>
              <c:numCache>
                <c:formatCode>0%</c:formatCode>
                <c:ptCount val="5"/>
                <c:pt idx="0">
                  <c:v>0.17</c:v>
                </c:pt>
                <c:pt idx="1">
                  <c:v>0.03</c:v>
                </c:pt>
                <c:pt idx="2">
                  <c:v>0.05</c:v>
                </c:pt>
                <c:pt idx="3">
                  <c:v>0.12</c:v>
                </c:pt>
                <c:pt idx="4">
                  <c:v>0.63</c:v>
                </c:pt>
              </c:numCache>
            </c:numRef>
          </c:val>
        </c:ser>
        <c:ser>
          <c:idx val="2"/>
          <c:order val="2"/>
          <c:tx>
            <c:strRef>
              <c:f>Summary1!$L$202</c:f>
              <c:strCache>
                <c:ptCount val="1"/>
                <c:pt idx="0">
                  <c:v>Solar Rewards®Community</c:v>
                </c:pt>
              </c:strCache>
            </c:strRef>
          </c:tx>
          <c:invertIfNegative val="0"/>
          <c:dLbls>
            <c:dLbl>
              <c:idx val="4"/>
              <c:layout>
                <c:manualLayout>
                  <c:x val="4.4843049327354259E-3"/>
                  <c:y val="0"/>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Summary1!$I$203:$I$207</c:f>
              <c:strCache>
                <c:ptCount val="5"/>
                <c:pt idx="0">
                  <c:v>Not important (1-2)</c:v>
                </c:pt>
                <c:pt idx="1">
                  <c:v>Hardly important (3-4)</c:v>
                </c:pt>
                <c:pt idx="2">
                  <c:v>Neutral (5)</c:v>
                </c:pt>
                <c:pt idx="3">
                  <c:v>Important (6-7)</c:v>
                </c:pt>
                <c:pt idx="4">
                  <c:v>Very important (8-10)</c:v>
                </c:pt>
              </c:strCache>
            </c:strRef>
          </c:cat>
          <c:val>
            <c:numRef>
              <c:f>Summary1!$L$203:$L$207</c:f>
              <c:numCache>
                <c:formatCode>0%</c:formatCode>
                <c:ptCount val="5"/>
                <c:pt idx="0">
                  <c:v>0.01</c:v>
                </c:pt>
                <c:pt idx="1">
                  <c:v>0.04</c:v>
                </c:pt>
                <c:pt idx="2">
                  <c:v>0.04</c:v>
                </c:pt>
                <c:pt idx="3">
                  <c:v>0.04</c:v>
                </c:pt>
                <c:pt idx="4">
                  <c:v>0.87</c:v>
                </c:pt>
              </c:numCache>
            </c:numRef>
          </c:val>
        </c:ser>
        <c:ser>
          <c:idx val="3"/>
          <c:order val="3"/>
          <c:tx>
            <c:strRef>
              <c:f>Summary1!$M$202</c:f>
              <c:strCache>
                <c:ptCount val="1"/>
                <c:pt idx="0">
                  <c:v>Windsource®</c:v>
                </c:pt>
              </c:strCache>
            </c:strRef>
          </c:tx>
          <c:invertIfNegative val="0"/>
          <c:dLbls>
            <c:dLbl>
              <c:idx val="4"/>
              <c:layout>
                <c:manualLayout>
                  <c:x val="4.4843049327354259E-3"/>
                  <c:y val="-7.7903072823354057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Summary1!$I$203:$I$207</c:f>
              <c:strCache>
                <c:ptCount val="5"/>
                <c:pt idx="0">
                  <c:v>Not important (1-2)</c:v>
                </c:pt>
                <c:pt idx="1">
                  <c:v>Hardly important (3-4)</c:v>
                </c:pt>
                <c:pt idx="2">
                  <c:v>Neutral (5)</c:v>
                </c:pt>
                <c:pt idx="3">
                  <c:v>Important (6-7)</c:v>
                </c:pt>
                <c:pt idx="4">
                  <c:v>Very important (8-10)</c:v>
                </c:pt>
              </c:strCache>
            </c:strRef>
          </c:cat>
          <c:val>
            <c:numRef>
              <c:f>Summary1!$M$203:$M$207</c:f>
              <c:numCache>
                <c:formatCode>0%</c:formatCode>
                <c:ptCount val="5"/>
                <c:pt idx="0">
                  <c:v>0.01</c:v>
                </c:pt>
                <c:pt idx="1">
                  <c:v>0.02</c:v>
                </c:pt>
                <c:pt idx="2">
                  <c:v>0.03</c:v>
                </c:pt>
                <c:pt idx="3">
                  <c:v>0.09</c:v>
                </c:pt>
                <c:pt idx="4">
                  <c:v>0.85</c:v>
                </c:pt>
              </c:numCache>
            </c:numRef>
          </c:val>
        </c:ser>
        <c:dLbls>
          <c:showLegendKey val="0"/>
          <c:showVal val="0"/>
          <c:showCatName val="0"/>
          <c:showSerName val="0"/>
          <c:showPercent val="0"/>
          <c:showBubbleSize val="0"/>
        </c:dLbls>
        <c:gapWidth val="90"/>
        <c:shape val="box"/>
        <c:axId val="183204480"/>
        <c:axId val="183226752"/>
        <c:axId val="0"/>
      </c:bar3DChart>
      <c:catAx>
        <c:axId val="183204480"/>
        <c:scaling>
          <c:orientation val="minMax"/>
        </c:scaling>
        <c:delete val="0"/>
        <c:axPos val="l"/>
        <c:majorTickMark val="out"/>
        <c:minorTickMark val="none"/>
        <c:tickLblPos val="nextTo"/>
        <c:crossAx val="183226752"/>
        <c:crosses val="autoZero"/>
        <c:auto val="1"/>
        <c:lblAlgn val="ctr"/>
        <c:lblOffset val="100"/>
        <c:noMultiLvlLbl val="0"/>
      </c:catAx>
      <c:valAx>
        <c:axId val="183226752"/>
        <c:scaling>
          <c:orientation val="minMax"/>
        </c:scaling>
        <c:delete val="1"/>
        <c:axPos val="b"/>
        <c:numFmt formatCode="0%" sourceLinked="1"/>
        <c:majorTickMark val="out"/>
        <c:minorTickMark val="none"/>
        <c:tickLblPos val="nextTo"/>
        <c:crossAx val="183204480"/>
        <c:crosses val="autoZero"/>
        <c:crossBetween val="between"/>
      </c:valAx>
    </c:plotArea>
    <c:legend>
      <c:legendPos val="r"/>
      <c:layout>
        <c:manualLayout>
          <c:xMode val="edge"/>
          <c:yMode val="edge"/>
          <c:x val="0.6896168920588962"/>
          <c:y val="0.48393883430660245"/>
          <c:w val="0.30589880300836836"/>
          <c:h val="0.23129740156856196"/>
        </c:manualLayout>
      </c:layout>
      <c:overlay val="0"/>
    </c:legend>
    <c:plotVisOnly val="1"/>
    <c:dispBlanksAs val="gap"/>
    <c:showDLblsOverMax val="0"/>
  </c:chart>
  <c:txPr>
    <a:bodyPr/>
    <a:lstStyle/>
    <a:p>
      <a:pPr>
        <a:defRPr sz="1400" b="1">
          <a:latin typeface="Arial" panose="020B0604020202020204" pitchFamily="34" charset="0"/>
          <a:cs typeface="Arial" panose="020B0604020202020204" pitchFamily="34"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invertIfNegative val="0"/>
          <c:dLbls>
            <c:dLbl>
              <c:idx val="0"/>
              <c:layout>
                <c:manualLayout>
                  <c:x val="2.0440251572327043E-2"/>
                  <c:y val="-2.8735632183908046E-3"/>
                </c:manualLayout>
              </c:layout>
              <c:showLegendKey val="0"/>
              <c:showVal val="1"/>
              <c:showCatName val="0"/>
              <c:showSerName val="0"/>
              <c:showPercent val="0"/>
              <c:showBubbleSize val="0"/>
            </c:dLbl>
            <c:dLbl>
              <c:idx val="1"/>
              <c:layout>
                <c:manualLayout>
                  <c:x val="1.8867924528301886E-2"/>
                  <c:y val="0"/>
                </c:manualLayout>
              </c:layout>
              <c:showLegendKey val="0"/>
              <c:showVal val="1"/>
              <c:showCatName val="0"/>
              <c:showSerName val="0"/>
              <c:showPercent val="0"/>
              <c:showBubbleSize val="0"/>
            </c:dLbl>
            <c:dLbl>
              <c:idx val="2"/>
              <c:layout>
                <c:manualLayout>
                  <c:x val="1.10062893081761E-2"/>
                  <c:y val="5.7471264367816091E-3"/>
                </c:manualLayout>
              </c:layout>
              <c:showLegendKey val="0"/>
              <c:showVal val="1"/>
              <c:showCatName val="0"/>
              <c:showSerName val="0"/>
              <c:showPercent val="0"/>
              <c:showBubbleSize val="0"/>
            </c:dLbl>
            <c:dLbl>
              <c:idx val="3"/>
              <c:layout>
                <c:manualLayout>
                  <c:x val="9.433962264150943E-3"/>
                  <c:y val="5.2681383757324109E-17"/>
                </c:manualLayout>
              </c:layout>
              <c:showLegendKey val="0"/>
              <c:showVal val="1"/>
              <c:showCatName val="0"/>
              <c:showSerName val="0"/>
              <c:showPercent val="0"/>
              <c:showBubbleSize val="0"/>
            </c:dLbl>
            <c:dLbl>
              <c:idx val="4"/>
              <c:layout>
                <c:manualLayout>
                  <c:x val="2.8301886792452831E-2"/>
                  <c:y val="-1.1494252873563218E-2"/>
                </c:manualLayout>
              </c:layout>
              <c:showLegendKey val="0"/>
              <c:showVal val="1"/>
              <c:showCatName val="0"/>
              <c:showSerName val="0"/>
              <c:showPercent val="0"/>
              <c:showBubbleSize val="0"/>
            </c:dLbl>
            <c:dLbl>
              <c:idx val="5"/>
              <c:layout>
                <c:manualLayout>
                  <c:x val="1.5723270440251458E-2"/>
                  <c:y val="-5.7471264367816091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Summary1!$G$384:$G$389</c:f>
              <c:strCache>
                <c:ptCount val="6"/>
                <c:pt idx="0">
                  <c:v>Windsource® </c:v>
                </c:pt>
                <c:pt idx="1">
                  <c:v>Net Metering®</c:v>
                </c:pt>
                <c:pt idx="2">
                  <c:v>Solar*Rewards® Community®</c:v>
                </c:pt>
                <c:pt idx="3">
                  <c:v>Solar*Rewards® </c:v>
                </c:pt>
                <c:pt idx="4">
                  <c:v>Do not recall</c:v>
                </c:pt>
                <c:pt idx="5">
                  <c:v>Did not consider any other program</c:v>
                </c:pt>
              </c:strCache>
            </c:strRef>
          </c:cat>
          <c:val>
            <c:numRef>
              <c:f>Summary1!$H$384:$H$389</c:f>
              <c:numCache>
                <c:formatCode>0%</c:formatCode>
                <c:ptCount val="6"/>
                <c:pt idx="0">
                  <c:v>5.7000000000000002E-2</c:v>
                </c:pt>
                <c:pt idx="1">
                  <c:v>5.8999999999999997E-2</c:v>
                </c:pt>
                <c:pt idx="2">
                  <c:v>0.11899999999999999</c:v>
                </c:pt>
                <c:pt idx="3">
                  <c:v>0.12</c:v>
                </c:pt>
                <c:pt idx="4">
                  <c:v>0.187</c:v>
                </c:pt>
                <c:pt idx="5">
                  <c:v>0.45800000000000002</c:v>
                </c:pt>
              </c:numCache>
            </c:numRef>
          </c:val>
        </c:ser>
        <c:dLbls>
          <c:showLegendKey val="0"/>
          <c:showVal val="0"/>
          <c:showCatName val="0"/>
          <c:showSerName val="0"/>
          <c:showPercent val="0"/>
          <c:showBubbleSize val="0"/>
        </c:dLbls>
        <c:gapWidth val="80"/>
        <c:shape val="box"/>
        <c:axId val="183267712"/>
        <c:axId val="183269248"/>
        <c:axId val="0"/>
      </c:bar3DChart>
      <c:catAx>
        <c:axId val="183267712"/>
        <c:scaling>
          <c:orientation val="minMax"/>
        </c:scaling>
        <c:delete val="0"/>
        <c:axPos val="l"/>
        <c:majorTickMark val="out"/>
        <c:minorTickMark val="none"/>
        <c:tickLblPos val="nextTo"/>
        <c:txPr>
          <a:bodyPr/>
          <a:lstStyle/>
          <a:p>
            <a:pPr>
              <a:defRPr sz="1400">
                <a:latin typeface="+mj-lt"/>
              </a:defRPr>
            </a:pPr>
            <a:endParaRPr lang="en-US"/>
          </a:p>
        </c:txPr>
        <c:crossAx val="183269248"/>
        <c:crosses val="autoZero"/>
        <c:auto val="1"/>
        <c:lblAlgn val="ctr"/>
        <c:lblOffset val="100"/>
        <c:noMultiLvlLbl val="0"/>
      </c:catAx>
      <c:valAx>
        <c:axId val="183269248"/>
        <c:scaling>
          <c:orientation val="minMax"/>
        </c:scaling>
        <c:delete val="1"/>
        <c:axPos val="b"/>
        <c:numFmt formatCode="0%" sourceLinked="1"/>
        <c:majorTickMark val="out"/>
        <c:minorTickMark val="none"/>
        <c:tickLblPos val="nextTo"/>
        <c:crossAx val="183267712"/>
        <c:crosses val="autoZero"/>
        <c:crossBetween val="between"/>
      </c:valAx>
      <c:spPr>
        <a:noFill/>
        <a:ln w="25400">
          <a:noFill/>
        </a:ln>
      </c:spPr>
    </c:plotArea>
    <c:plotVisOnly val="1"/>
    <c:dispBlanksAs val="gap"/>
    <c:showDLblsOverMax val="0"/>
  </c:chart>
  <c:txPr>
    <a:bodyPr/>
    <a:lstStyle/>
    <a:p>
      <a:pPr>
        <a:defRPr sz="1100" b="1">
          <a:latin typeface="Verdana" panose="020B0604030504040204" pitchFamily="34" charset="0"/>
          <a:ea typeface="Verdana" panose="020B0604030504040204" pitchFamily="34" charset="0"/>
          <a:cs typeface="Verdana" panose="020B0604030504040204" pitchFamily="34" charset="0"/>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Summary1!$F$645</c:f>
              <c:strCache>
                <c:ptCount val="1"/>
                <c:pt idx="0">
                  <c:v>Monetary</c:v>
                </c:pt>
              </c:strCache>
            </c:strRef>
          </c:tx>
          <c:invertIfNegative val="0"/>
          <c:dLbls>
            <c:dLbl>
              <c:idx val="0"/>
              <c:layout>
                <c:manualLayout>
                  <c:x val="8.9605734767025085E-3"/>
                  <c:y val="7.575757575757576E-3"/>
                </c:manualLayout>
              </c:layout>
              <c:showLegendKey val="0"/>
              <c:showVal val="1"/>
              <c:showCatName val="0"/>
              <c:showSerName val="0"/>
              <c:showPercent val="0"/>
              <c:showBubbleSize val="0"/>
            </c:dLbl>
            <c:dLbl>
              <c:idx val="1"/>
              <c:layout>
                <c:manualLayout>
                  <c:x val="1.7921146953405018E-3"/>
                  <c:y val="0"/>
                </c:manualLayout>
              </c:layout>
              <c:showLegendKey val="0"/>
              <c:showVal val="1"/>
              <c:showCatName val="0"/>
              <c:showSerName val="0"/>
              <c:showPercent val="0"/>
              <c:showBubbleSize val="0"/>
            </c:dLbl>
            <c:dLbl>
              <c:idx val="2"/>
              <c:layout>
                <c:manualLayout>
                  <c:x val="1.0752688172043012E-2"/>
                  <c:y val="-7.575757575757576E-3"/>
                </c:manualLayout>
              </c:layout>
              <c:showLegendKey val="0"/>
              <c:showVal val="1"/>
              <c:showCatName val="0"/>
              <c:showSerName val="0"/>
              <c:showPercent val="0"/>
              <c:showBubbleSize val="0"/>
            </c:dLbl>
            <c:dLbl>
              <c:idx val="3"/>
              <c:layout>
                <c:manualLayout>
                  <c:x val="8.9605734767025085E-3"/>
                  <c:y val="4.6295761483709066E-17"/>
                </c:manualLayout>
              </c:layout>
              <c:showLegendKey val="0"/>
              <c:showVal val="1"/>
              <c:showCatName val="0"/>
              <c:showSerName val="0"/>
              <c:showPercent val="0"/>
              <c:showBubbleSize val="0"/>
            </c:dLbl>
            <c:dLbl>
              <c:idx val="4"/>
              <c:layout>
                <c:manualLayout>
                  <c:x val="1.2544802867383513E-2"/>
                  <c:y val="5.0505050505050509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Summary1!$E$646:$E$650</c:f>
              <c:strCache>
                <c:ptCount val="5"/>
                <c:pt idx="0">
                  <c:v>Not satisfied (1-2)</c:v>
                </c:pt>
                <c:pt idx="1">
                  <c:v>Hardly satisfied (3-4)</c:v>
                </c:pt>
                <c:pt idx="2">
                  <c:v>Neutral (5)</c:v>
                </c:pt>
                <c:pt idx="3">
                  <c:v>Satisfied (6-7)</c:v>
                </c:pt>
                <c:pt idx="4">
                  <c:v>Very satisfied (8-10)</c:v>
                </c:pt>
              </c:strCache>
            </c:strRef>
          </c:cat>
          <c:val>
            <c:numRef>
              <c:f>Summary1!$F$646:$F$650</c:f>
              <c:numCache>
                <c:formatCode>0%</c:formatCode>
                <c:ptCount val="5"/>
                <c:pt idx="0">
                  <c:v>0.04</c:v>
                </c:pt>
                <c:pt idx="1">
                  <c:v>0.06</c:v>
                </c:pt>
                <c:pt idx="2">
                  <c:v>0.12</c:v>
                </c:pt>
                <c:pt idx="3">
                  <c:v>0.23</c:v>
                </c:pt>
                <c:pt idx="4">
                  <c:v>0.55000000000000004</c:v>
                </c:pt>
              </c:numCache>
            </c:numRef>
          </c:val>
        </c:ser>
        <c:ser>
          <c:idx val="1"/>
          <c:order val="1"/>
          <c:tx>
            <c:strRef>
              <c:f>Summary1!$G$645</c:f>
              <c:strCache>
                <c:ptCount val="1"/>
                <c:pt idx="0">
                  <c:v>Environmental</c:v>
                </c:pt>
              </c:strCache>
            </c:strRef>
          </c:tx>
          <c:invertIfNegative val="0"/>
          <c:dLbls>
            <c:dLbl>
              <c:idx val="0"/>
              <c:layout>
                <c:manualLayout>
                  <c:x val="1.9713261648745518E-2"/>
                  <c:y val="-1.7676966515549192E-2"/>
                </c:manualLayout>
              </c:layout>
              <c:showLegendKey val="0"/>
              <c:showVal val="1"/>
              <c:showCatName val="0"/>
              <c:showSerName val="0"/>
              <c:showPercent val="0"/>
              <c:showBubbleSize val="0"/>
            </c:dLbl>
            <c:dLbl>
              <c:idx val="1"/>
              <c:layout>
                <c:manualLayout>
                  <c:x val="1.9713261648745518E-2"/>
                  <c:y val="-1.0101010101010102E-2"/>
                </c:manualLayout>
              </c:layout>
              <c:showLegendKey val="0"/>
              <c:showVal val="1"/>
              <c:showCatName val="0"/>
              <c:showSerName val="0"/>
              <c:showPercent val="0"/>
              <c:showBubbleSize val="0"/>
            </c:dLbl>
            <c:dLbl>
              <c:idx val="2"/>
              <c:layout>
                <c:manualLayout>
                  <c:x val="1.6129032258064516E-2"/>
                  <c:y val="-1.7676767676767676E-2"/>
                </c:manualLayout>
              </c:layout>
              <c:showLegendKey val="0"/>
              <c:showVal val="1"/>
              <c:showCatName val="0"/>
              <c:showSerName val="0"/>
              <c:showPercent val="0"/>
              <c:showBubbleSize val="0"/>
            </c:dLbl>
            <c:dLbl>
              <c:idx val="3"/>
              <c:layout>
                <c:manualLayout>
                  <c:x val="3.5842293906810036E-3"/>
                  <c:y val="-1.2626262626262626E-2"/>
                </c:manualLayout>
              </c:layout>
              <c:showLegendKey val="0"/>
              <c:showVal val="1"/>
              <c:showCatName val="0"/>
              <c:showSerName val="0"/>
              <c:showPercent val="0"/>
              <c:showBubbleSize val="0"/>
            </c:dLbl>
            <c:dLbl>
              <c:idx val="4"/>
              <c:layout>
                <c:manualLayout>
                  <c:x val="1.6129032258064516E-2"/>
                  <c:y val="-2.020202020202021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Summary1!$E$646:$E$650</c:f>
              <c:strCache>
                <c:ptCount val="5"/>
                <c:pt idx="0">
                  <c:v>Not satisfied (1-2)</c:v>
                </c:pt>
                <c:pt idx="1">
                  <c:v>Hardly satisfied (3-4)</c:v>
                </c:pt>
                <c:pt idx="2">
                  <c:v>Neutral (5)</c:v>
                </c:pt>
                <c:pt idx="3">
                  <c:v>Satisfied (6-7)</c:v>
                </c:pt>
                <c:pt idx="4">
                  <c:v>Very satisfied (8-10)</c:v>
                </c:pt>
              </c:strCache>
            </c:strRef>
          </c:cat>
          <c:val>
            <c:numRef>
              <c:f>Summary1!$G$646:$G$650</c:f>
              <c:numCache>
                <c:formatCode>0%</c:formatCode>
                <c:ptCount val="5"/>
                <c:pt idx="0">
                  <c:v>0.02</c:v>
                </c:pt>
                <c:pt idx="1">
                  <c:v>0.02</c:v>
                </c:pt>
                <c:pt idx="2">
                  <c:v>7.0000000000000007E-2</c:v>
                </c:pt>
                <c:pt idx="3">
                  <c:v>0.15</c:v>
                </c:pt>
                <c:pt idx="4">
                  <c:v>0.74</c:v>
                </c:pt>
              </c:numCache>
            </c:numRef>
          </c:val>
        </c:ser>
        <c:dLbls>
          <c:showLegendKey val="0"/>
          <c:showVal val="0"/>
          <c:showCatName val="0"/>
          <c:showSerName val="0"/>
          <c:showPercent val="0"/>
          <c:showBubbleSize val="0"/>
        </c:dLbls>
        <c:gapWidth val="150"/>
        <c:shape val="box"/>
        <c:axId val="183363840"/>
        <c:axId val="183377920"/>
        <c:axId val="0"/>
      </c:bar3DChart>
      <c:catAx>
        <c:axId val="183363840"/>
        <c:scaling>
          <c:orientation val="minMax"/>
        </c:scaling>
        <c:delete val="0"/>
        <c:axPos val="l"/>
        <c:majorTickMark val="out"/>
        <c:minorTickMark val="none"/>
        <c:tickLblPos val="nextTo"/>
        <c:crossAx val="183377920"/>
        <c:crosses val="autoZero"/>
        <c:auto val="1"/>
        <c:lblAlgn val="ctr"/>
        <c:lblOffset val="100"/>
        <c:noMultiLvlLbl val="0"/>
      </c:catAx>
      <c:valAx>
        <c:axId val="183377920"/>
        <c:scaling>
          <c:orientation val="minMax"/>
        </c:scaling>
        <c:delete val="1"/>
        <c:axPos val="b"/>
        <c:numFmt formatCode="0%" sourceLinked="1"/>
        <c:majorTickMark val="out"/>
        <c:minorTickMark val="none"/>
        <c:tickLblPos val="nextTo"/>
        <c:crossAx val="183363840"/>
        <c:crosses val="autoZero"/>
        <c:crossBetween val="between"/>
      </c:valAx>
    </c:plotArea>
    <c:legend>
      <c:legendPos val="r"/>
      <c:layout>
        <c:manualLayout>
          <c:xMode val="edge"/>
          <c:yMode val="edge"/>
          <c:x val="0.71623265811776482"/>
          <c:y val="0.4836272170524139"/>
          <c:w val="0.20372038582184046"/>
          <c:h val="0.10850314165274795"/>
        </c:manualLayout>
      </c:layout>
      <c:overlay val="0"/>
    </c:legend>
    <c:plotVisOnly val="1"/>
    <c:dispBlanksAs val="gap"/>
    <c:showDLblsOverMax val="0"/>
  </c:chart>
  <c:txPr>
    <a:bodyPr/>
    <a:lstStyle/>
    <a:p>
      <a:pPr>
        <a:defRPr sz="1400" b="1">
          <a:latin typeface="Arial" panose="020B0604020202020204" pitchFamily="34" charset="0"/>
          <a:cs typeface="Arial" panose="020B0604020202020204" pitchFamily="34" charset="0"/>
        </a:defRPr>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8.jpg"/><Relationship Id="rId1" Type="http://schemas.openxmlformats.org/officeDocument/2006/relationships/image" Target="../media/image7.jpg"/><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8.jpg"/><Relationship Id="rId1" Type="http://schemas.openxmlformats.org/officeDocument/2006/relationships/image" Target="../media/image7.jpg"/><Relationship Id="rId6" Type="http://schemas.openxmlformats.org/officeDocument/2006/relationships/image" Target="../media/image9.jpg"/><Relationship Id="rId5" Type="http://schemas.openxmlformats.org/officeDocument/2006/relationships/image" Target="../media/image11.jpg"/><Relationship Id="rId4"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B017EB-BDF0-4C20-8986-623BB42F2EBC}" type="doc">
      <dgm:prSet loTypeId="urn:microsoft.com/office/officeart/2008/layout/HexagonCluster" loCatId="relationship" qsTypeId="urn:microsoft.com/office/officeart/2005/8/quickstyle/simple1" qsCatId="simple" csTypeId="urn:microsoft.com/office/officeart/2005/8/colors/accent0_3" csCatId="mainScheme" phldr="1"/>
      <dgm:spPr/>
      <dgm:t>
        <a:bodyPr/>
        <a:lstStyle/>
        <a:p>
          <a:endParaRPr lang="en-US"/>
        </a:p>
      </dgm:t>
    </dgm:pt>
    <dgm:pt modelId="{1C027309-2CBF-4D9B-97A1-DFE9E0996C2F}">
      <dgm:prSet phldrT="[Text]"/>
      <dgm:spPr>
        <a:solidFill>
          <a:schemeClr val="tx1">
            <a:lumMod val="50000"/>
            <a:lumOff val="50000"/>
          </a:schemeClr>
        </a:solidFill>
        <a:ln>
          <a:solidFill>
            <a:schemeClr val="tx1">
              <a:lumMod val="50000"/>
              <a:lumOff val="50000"/>
            </a:schemeClr>
          </a:solidFill>
        </a:ln>
      </dgm:spPr>
      <dgm:t>
        <a:bodyPr/>
        <a:lstStyle/>
        <a:p>
          <a:r>
            <a:rPr lang="en-US" dirty="0" smtClean="0">
              <a:latin typeface="Arial" panose="020B0604020202020204" pitchFamily="34" charset="0"/>
              <a:cs typeface="Arial" panose="020B0604020202020204" pitchFamily="34" charset="0"/>
            </a:rPr>
            <a:t>Radio</a:t>
          </a:r>
          <a:endParaRPr lang="en-US" dirty="0">
            <a:latin typeface="Arial" panose="020B0604020202020204" pitchFamily="34" charset="0"/>
            <a:cs typeface="Arial" panose="020B0604020202020204" pitchFamily="34" charset="0"/>
          </a:endParaRPr>
        </a:p>
      </dgm:t>
    </dgm:pt>
    <dgm:pt modelId="{461D29FE-3B0D-4ABF-B063-D4266908020A}" type="parTrans" cxnId="{58139B9A-D51E-4720-91B2-576E90B0B133}">
      <dgm:prSet/>
      <dgm:spPr/>
      <dgm:t>
        <a:bodyPr/>
        <a:lstStyle/>
        <a:p>
          <a:endParaRPr lang="en-US"/>
        </a:p>
      </dgm:t>
    </dgm:pt>
    <dgm:pt modelId="{DF4C87D6-139D-44D2-B385-551DE2162131}" type="sibTrans" cxnId="{58139B9A-D51E-4720-91B2-576E90B0B133}">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9000" r="-29000"/>
          </a:stretch>
        </a:blipFill>
        <a:ln>
          <a:solidFill>
            <a:schemeClr val="tx1">
              <a:lumMod val="50000"/>
              <a:lumOff val="50000"/>
            </a:schemeClr>
          </a:solidFill>
        </a:ln>
      </dgm:spPr>
      <dgm:t>
        <a:bodyPr/>
        <a:lstStyle/>
        <a:p>
          <a:endParaRPr lang="en-US"/>
        </a:p>
      </dgm:t>
    </dgm:pt>
    <dgm:pt modelId="{9EBA4B3E-D273-4FC1-9928-27648D19F885}">
      <dgm:prSet phldrT="[Text]"/>
      <dgm:spPr>
        <a:solidFill>
          <a:schemeClr val="tx1">
            <a:lumMod val="50000"/>
            <a:lumOff val="50000"/>
          </a:schemeClr>
        </a:solidFill>
        <a:ln>
          <a:solidFill>
            <a:schemeClr val="tx1">
              <a:lumMod val="50000"/>
              <a:lumOff val="50000"/>
            </a:schemeClr>
          </a:solidFill>
        </a:ln>
      </dgm:spPr>
      <dgm:t>
        <a:bodyPr/>
        <a:lstStyle/>
        <a:p>
          <a:r>
            <a:rPr lang="en-US" dirty="0" smtClean="0">
              <a:latin typeface="Arial" panose="020B0604020202020204" pitchFamily="34" charset="0"/>
              <a:cs typeface="Arial" panose="020B0604020202020204" pitchFamily="34" charset="0"/>
            </a:rPr>
            <a:t>Email</a:t>
          </a:r>
          <a:endParaRPr lang="en-US" dirty="0">
            <a:latin typeface="Arial" panose="020B0604020202020204" pitchFamily="34" charset="0"/>
            <a:cs typeface="Arial" panose="020B0604020202020204" pitchFamily="34" charset="0"/>
          </a:endParaRPr>
        </a:p>
      </dgm:t>
    </dgm:pt>
    <dgm:pt modelId="{54048312-E7E0-461C-B22B-D4C67C9EE766}" type="parTrans" cxnId="{5C958E25-C2F3-48DE-8835-43A9E90AE7A9}">
      <dgm:prSet/>
      <dgm:spPr/>
      <dgm:t>
        <a:bodyPr/>
        <a:lstStyle/>
        <a:p>
          <a:endParaRPr lang="en-US"/>
        </a:p>
      </dgm:t>
    </dgm:pt>
    <dgm:pt modelId="{95CEA51E-DE6F-43C5-92E8-36F969762271}" type="sibTrans" cxnId="{5C958E25-C2F3-48DE-8835-43A9E90AE7A9}">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29000" r="-29000"/>
          </a:stretch>
        </a:blipFill>
        <a:ln>
          <a:solidFill>
            <a:schemeClr val="tx1">
              <a:lumMod val="50000"/>
              <a:lumOff val="50000"/>
            </a:schemeClr>
          </a:solidFill>
        </a:ln>
      </dgm:spPr>
      <dgm:t>
        <a:bodyPr/>
        <a:lstStyle/>
        <a:p>
          <a:endParaRPr lang="en-US"/>
        </a:p>
      </dgm:t>
    </dgm:pt>
    <dgm:pt modelId="{14BA5CEC-F854-4BF3-B53D-9797ECA1AC6C}">
      <dgm:prSet phldrT="[Text]"/>
      <dgm:spPr>
        <a:solidFill>
          <a:schemeClr val="tx1">
            <a:lumMod val="50000"/>
            <a:lumOff val="50000"/>
          </a:schemeClr>
        </a:solidFill>
        <a:ln>
          <a:solidFill>
            <a:schemeClr val="tx1">
              <a:lumMod val="50000"/>
              <a:lumOff val="50000"/>
            </a:schemeClr>
          </a:solidFill>
        </a:ln>
      </dgm:spPr>
      <dgm:t>
        <a:bodyPr/>
        <a:lstStyle/>
        <a:p>
          <a:r>
            <a:rPr lang="en-US" dirty="0" smtClean="0">
              <a:latin typeface="Arial" panose="020B0604020202020204" pitchFamily="34" charset="0"/>
              <a:cs typeface="Arial" panose="020B0604020202020204" pitchFamily="34" charset="0"/>
            </a:rPr>
            <a:t>Media Release</a:t>
          </a:r>
          <a:endParaRPr lang="en-US" dirty="0">
            <a:latin typeface="Arial" panose="020B0604020202020204" pitchFamily="34" charset="0"/>
            <a:cs typeface="Arial" panose="020B0604020202020204" pitchFamily="34" charset="0"/>
          </a:endParaRPr>
        </a:p>
      </dgm:t>
    </dgm:pt>
    <dgm:pt modelId="{AF4533FF-6981-4897-B15A-E5BD63841850}" type="parTrans" cxnId="{D6E055F4-6310-42DD-AC25-18F0A951894B}">
      <dgm:prSet/>
      <dgm:spPr/>
      <dgm:t>
        <a:bodyPr/>
        <a:lstStyle/>
        <a:p>
          <a:endParaRPr lang="en-US"/>
        </a:p>
      </dgm:t>
    </dgm:pt>
    <dgm:pt modelId="{DB990B89-4E9A-4D0F-B41E-6AC470788EE1}" type="sibTrans" cxnId="{D6E055F4-6310-42DD-AC25-18F0A951894B}">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a:ln>
          <a:solidFill>
            <a:schemeClr val="tx1">
              <a:lumMod val="50000"/>
              <a:lumOff val="50000"/>
            </a:schemeClr>
          </a:solidFill>
        </a:ln>
      </dgm:spPr>
      <dgm:t>
        <a:bodyPr/>
        <a:lstStyle/>
        <a:p>
          <a:endParaRPr lang="en-US"/>
        </a:p>
      </dgm:t>
    </dgm:pt>
    <dgm:pt modelId="{0A57CCDE-1294-4BAD-BE7B-CFD92BC07DBD}">
      <dgm:prSet/>
      <dgm:spPr>
        <a:solidFill>
          <a:schemeClr val="tx1">
            <a:lumMod val="50000"/>
            <a:lumOff val="50000"/>
          </a:schemeClr>
        </a:solidFill>
        <a:ln>
          <a:solidFill>
            <a:schemeClr val="tx1">
              <a:lumMod val="50000"/>
              <a:lumOff val="50000"/>
            </a:schemeClr>
          </a:solidFill>
        </a:ln>
      </dgm:spPr>
      <dgm:t>
        <a:bodyPr/>
        <a:lstStyle/>
        <a:p>
          <a:r>
            <a:rPr lang="en-US" dirty="0" smtClean="0">
              <a:latin typeface="Arial" panose="020B0604020202020204" pitchFamily="34" charset="0"/>
              <a:cs typeface="Arial" panose="020B0604020202020204" pitchFamily="34" charset="0"/>
            </a:rPr>
            <a:t>Digital</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Ads</a:t>
          </a:r>
          <a:endParaRPr lang="en-US" dirty="0">
            <a:latin typeface="Arial" panose="020B0604020202020204" pitchFamily="34" charset="0"/>
            <a:cs typeface="Arial" panose="020B0604020202020204" pitchFamily="34" charset="0"/>
          </a:endParaRPr>
        </a:p>
      </dgm:t>
    </dgm:pt>
    <dgm:pt modelId="{753D3A17-DA66-479E-ABF4-942F5B3304C7}" type="parTrans" cxnId="{878D5907-371E-411B-BA49-DEBEC4CA3613}">
      <dgm:prSet/>
      <dgm:spPr/>
      <dgm:t>
        <a:bodyPr/>
        <a:lstStyle/>
        <a:p>
          <a:endParaRPr lang="en-US"/>
        </a:p>
      </dgm:t>
    </dgm:pt>
    <dgm:pt modelId="{517AEC02-54D6-4BD7-A897-90607B3C8953}" type="sibTrans" cxnId="{878D5907-371E-411B-BA49-DEBEC4CA3613}">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18000" r="-18000"/>
          </a:stretch>
        </a:blipFill>
        <a:ln>
          <a:solidFill>
            <a:schemeClr val="tx1">
              <a:lumMod val="50000"/>
              <a:lumOff val="50000"/>
            </a:schemeClr>
          </a:solidFill>
        </a:ln>
      </dgm:spPr>
      <dgm:t>
        <a:bodyPr/>
        <a:lstStyle/>
        <a:p>
          <a:endParaRPr lang="en-US"/>
        </a:p>
      </dgm:t>
    </dgm:pt>
    <dgm:pt modelId="{D07A3A49-5E14-4E33-8E6A-CC5DD8C4738A}">
      <dgm:prSet/>
      <dgm:spPr>
        <a:solidFill>
          <a:schemeClr val="tx1">
            <a:lumMod val="50000"/>
            <a:lumOff val="50000"/>
          </a:schemeClr>
        </a:solidFill>
        <a:ln>
          <a:solidFill>
            <a:schemeClr val="tx1">
              <a:lumMod val="50000"/>
              <a:lumOff val="50000"/>
            </a:schemeClr>
          </a:solidFill>
        </a:ln>
      </dgm:spPr>
      <dgm:t>
        <a:bodyPr/>
        <a:lstStyle/>
        <a:p>
          <a:r>
            <a:rPr lang="en-US" dirty="0" smtClean="0">
              <a:latin typeface="Arial" panose="020B0604020202020204" pitchFamily="34" charset="0"/>
              <a:cs typeface="Arial" panose="020B0604020202020204" pitchFamily="34" charset="0"/>
            </a:rPr>
            <a:t>Bill Onsert</a:t>
          </a:r>
          <a:endParaRPr lang="en-US" dirty="0">
            <a:latin typeface="Arial" panose="020B0604020202020204" pitchFamily="34" charset="0"/>
            <a:cs typeface="Arial" panose="020B0604020202020204" pitchFamily="34" charset="0"/>
          </a:endParaRPr>
        </a:p>
      </dgm:t>
    </dgm:pt>
    <dgm:pt modelId="{7E3E3EEA-E424-4652-AE0A-8A0492A8B53F}" type="parTrans" cxnId="{4440F6A9-751F-4BDF-8721-2D7896747EAF}">
      <dgm:prSet/>
      <dgm:spPr/>
      <dgm:t>
        <a:bodyPr/>
        <a:lstStyle/>
        <a:p>
          <a:endParaRPr lang="en-US"/>
        </a:p>
      </dgm:t>
    </dgm:pt>
    <dgm:pt modelId="{58FFC587-4C8E-485F-8F0C-754E6ED67C42}" type="sibTrans" cxnId="{4440F6A9-751F-4BDF-8721-2D7896747EAF}">
      <dgm:prSet/>
      <dgm:spPr>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762" t="-9501" r="-185347" b="-3859"/>
          </a:stretch>
        </a:blipFill>
        <a:ln>
          <a:solidFill>
            <a:schemeClr val="tx1">
              <a:lumMod val="50000"/>
              <a:lumOff val="50000"/>
            </a:schemeClr>
          </a:solidFill>
        </a:ln>
      </dgm:spPr>
      <dgm:t>
        <a:bodyPr/>
        <a:lstStyle/>
        <a:p>
          <a:endParaRPr lang="en-US"/>
        </a:p>
      </dgm:t>
    </dgm:pt>
    <dgm:pt modelId="{EF75A269-3BDF-4E45-81D7-E9799FEAC36F}">
      <dgm:prSet/>
      <dgm:spPr>
        <a:solidFill>
          <a:schemeClr val="tx1">
            <a:lumMod val="50000"/>
            <a:lumOff val="50000"/>
          </a:schemeClr>
        </a:solidFill>
        <a:ln>
          <a:solidFill>
            <a:schemeClr val="tx1">
              <a:lumMod val="50000"/>
              <a:lumOff val="50000"/>
            </a:schemeClr>
          </a:solidFill>
        </a:ln>
      </dgm:spPr>
      <dgm:t>
        <a:bodyPr/>
        <a:lstStyle/>
        <a:p>
          <a:r>
            <a:rPr lang="en-US" dirty="0" smtClean="0">
              <a:latin typeface="Arial" panose="020B0604020202020204" pitchFamily="34" charset="0"/>
              <a:cs typeface="Arial" panose="020B0604020202020204" pitchFamily="34" charset="0"/>
            </a:rPr>
            <a:t>Social</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Media</a:t>
          </a:r>
          <a:endParaRPr lang="en-US" dirty="0">
            <a:latin typeface="Arial" panose="020B0604020202020204" pitchFamily="34" charset="0"/>
            <a:cs typeface="Arial" panose="020B0604020202020204" pitchFamily="34" charset="0"/>
          </a:endParaRPr>
        </a:p>
      </dgm:t>
    </dgm:pt>
    <dgm:pt modelId="{3C24EE18-3D53-4C45-A260-78DB1761EEBE}" type="sibTrans" cxnId="{38D46F99-E5C8-47D5-8B04-5F36D042CB8D}">
      <dgm:prSet/>
      <dgm:spPr>
        <a:blipFill dpi="0" rotWithShape="1">
          <a:blip xmlns:r="http://schemas.openxmlformats.org/officeDocument/2006/relationships" r:embed="rId6">
            <a:extLst>
              <a:ext uri="{28A0092B-C50C-407E-A947-70E740481C1C}">
                <a14:useLocalDpi xmlns:a14="http://schemas.microsoft.com/office/drawing/2010/main" val="0"/>
              </a:ext>
            </a:extLst>
          </a:blip>
          <a:srcRect/>
          <a:stretch>
            <a:fillRect l="-18036" t="-3146" r="-5400" b="223"/>
          </a:stretch>
        </a:blipFill>
        <a:ln>
          <a:solidFill>
            <a:schemeClr val="tx1">
              <a:lumMod val="50000"/>
              <a:lumOff val="50000"/>
            </a:schemeClr>
          </a:solidFill>
        </a:ln>
      </dgm:spPr>
      <dgm:t>
        <a:bodyPr/>
        <a:lstStyle/>
        <a:p>
          <a:endParaRPr lang="en-US"/>
        </a:p>
      </dgm:t>
    </dgm:pt>
    <dgm:pt modelId="{B2837C79-29FF-4AE4-B7B8-3392F7727BB7}" type="parTrans" cxnId="{38D46F99-E5C8-47D5-8B04-5F36D042CB8D}">
      <dgm:prSet/>
      <dgm:spPr/>
      <dgm:t>
        <a:bodyPr/>
        <a:lstStyle/>
        <a:p>
          <a:endParaRPr lang="en-US"/>
        </a:p>
      </dgm:t>
    </dgm:pt>
    <dgm:pt modelId="{2341AD37-E87F-4001-92FD-DB1A0F431A55}" type="pres">
      <dgm:prSet presAssocID="{1CB017EB-BDF0-4C20-8986-623BB42F2EBC}" presName="Name0" presStyleCnt="0">
        <dgm:presLayoutVars>
          <dgm:chMax val="21"/>
          <dgm:chPref val="21"/>
        </dgm:presLayoutVars>
      </dgm:prSet>
      <dgm:spPr/>
      <dgm:t>
        <a:bodyPr/>
        <a:lstStyle/>
        <a:p>
          <a:endParaRPr lang="en-US"/>
        </a:p>
      </dgm:t>
    </dgm:pt>
    <dgm:pt modelId="{573C1576-592E-4DB5-86C8-A4991EC43E9C}" type="pres">
      <dgm:prSet presAssocID="{1C027309-2CBF-4D9B-97A1-DFE9E0996C2F}" presName="text1" presStyleCnt="0"/>
      <dgm:spPr/>
    </dgm:pt>
    <dgm:pt modelId="{8C748653-02D0-4239-8953-011B91A7163F}" type="pres">
      <dgm:prSet presAssocID="{1C027309-2CBF-4D9B-97A1-DFE9E0996C2F}" presName="textRepeatNode" presStyleLbl="alignNode1" presStyleIdx="0" presStyleCnt="6">
        <dgm:presLayoutVars>
          <dgm:chMax val="0"/>
          <dgm:chPref val="0"/>
          <dgm:bulletEnabled val="1"/>
        </dgm:presLayoutVars>
      </dgm:prSet>
      <dgm:spPr/>
      <dgm:t>
        <a:bodyPr/>
        <a:lstStyle/>
        <a:p>
          <a:endParaRPr lang="en-US"/>
        </a:p>
      </dgm:t>
    </dgm:pt>
    <dgm:pt modelId="{DDC3CDDC-4C9C-4CB5-B9B4-05EACBBD65E4}" type="pres">
      <dgm:prSet presAssocID="{1C027309-2CBF-4D9B-97A1-DFE9E0996C2F}" presName="textaccent1" presStyleCnt="0"/>
      <dgm:spPr/>
    </dgm:pt>
    <dgm:pt modelId="{12B17366-3A3F-4225-AE59-78D8F41BDCB6}" type="pres">
      <dgm:prSet presAssocID="{1C027309-2CBF-4D9B-97A1-DFE9E0996C2F}" presName="accentRepeatNode" presStyleLbl="solidAlignAcc1" presStyleIdx="0" presStyleCnt="12"/>
      <dgm:spPr>
        <a:noFill/>
        <a:ln>
          <a:noFill/>
        </a:ln>
      </dgm:spPr>
    </dgm:pt>
    <dgm:pt modelId="{ADD81383-7FE9-411B-AC7C-569DAB13C862}" type="pres">
      <dgm:prSet presAssocID="{DF4C87D6-139D-44D2-B385-551DE2162131}" presName="image1" presStyleCnt="0"/>
      <dgm:spPr/>
    </dgm:pt>
    <dgm:pt modelId="{471A40B8-C5E9-4473-B8CD-CE33794BA41B}" type="pres">
      <dgm:prSet presAssocID="{DF4C87D6-139D-44D2-B385-551DE2162131}" presName="imageRepeatNode" presStyleLbl="alignAcc1" presStyleIdx="0" presStyleCnt="6"/>
      <dgm:spPr/>
      <dgm:t>
        <a:bodyPr/>
        <a:lstStyle/>
        <a:p>
          <a:endParaRPr lang="en-US"/>
        </a:p>
      </dgm:t>
    </dgm:pt>
    <dgm:pt modelId="{D4FEC0D2-9A3B-4EE0-ABBB-AF0527D66FE3}" type="pres">
      <dgm:prSet presAssocID="{DF4C87D6-139D-44D2-B385-551DE2162131}" presName="imageaccent1" presStyleCnt="0"/>
      <dgm:spPr/>
    </dgm:pt>
    <dgm:pt modelId="{81B6410B-484F-497E-B13C-FA0F9A486838}" type="pres">
      <dgm:prSet presAssocID="{DF4C87D6-139D-44D2-B385-551DE2162131}" presName="accentRepeatNode" presStyleLbl="solidAlignAcc1" presStyleIdx="1" presStyleCnt="12"/>
      <dgm:spPr>
        <a:noFill/>
        <a:ln>
          <a:noFill/>
        </a:ln>
      </dgm:spPr>
    </dgm:pt>
    <dgm:pt modelId="{22CB8FBC-9840-444D-B8BB-29DD915A3D83}" type="pres">
      <dgm:prSet presAssocID="{9EBA4B3E-D273-4FC1-9928-27648D19F885}" presName="text2" presStyleCnt="0"/>
      <dgm:spPr/>
    </dgm:pt>
    <dgm:pt modelId="{5E3DFE2F-65CC-4290-AF7F-1417A021BB62}" type="pres">
      <dgm:prSet presAssocID="{9EBA4B3E-D273-4FC1-9928-27648D19F885}" presName="textRepeatNode" presStyleLbl="alignNode1" presStyleIdx="1" presStyleCnt="6">
        <dgm:presLayoutVars>
          <dgm:chMax val="0"/>
          <dgm:chPref val="0"/>
          <dgm:bulletEnabled val="1"/>
        </dgm:presLayoutVars>
      </dgm:prSet>
      <dgm:spPr/>
      <dgm:t>
        <a:bodyPr/>
        <a:lstStyle/>
        <a:p>
          <a:endParaRPr lang="en-US"/>
        </a:p>
      </dgm:t>
    </dgm:pt>
    <dgm:pt modelId="{C8BB9EA5-A66C-423D-949B-BB1CFFAD87BE}" type="pres">
      <dgm:prSet presAssocID="{9EBA4B3E-D273-4FC1-9928-27648D19F885}" presName="textaccent2" presStyleCnt="0"/>
      <dgm:spPr/>
    </dgm:pt>
    <dgm:pt modelId="{D05F8158-8408-4056-80CC-994D669761BA}" type="pres">
      <dgm:prSet presAssocID="{9EBA4B3E-D273-4FC1-9928-27648D19F885}" presName="accentRepeatNode" presStyleLbl="solidAlignAcc1" presStyleIdx="2" presStyleCnt="12"/>
      <dgm:spPr>
        <a:noFill/>
        <a:ln>
          <a:noFill/>
        </a:ln>
      </dgm:spPr>
    </dgm:pt>
    <dgm:pt modelId="{9E63EE99-7CE4-4D23-8A82-4DBBA5937C52}" type="pres">
      <dgm:prSet presAssocID="{95CEA51E-DE6F-43C5-92E8-36F969762271}" presName="image2" presStyleCnt="0"/>
      <dgm:spPr/>
    </dgm:pt>
    <dgm:pt modelId="{FD13E83F-C643-4768-A997-BD5E3FDEADC1}" type="pres">
      <dgm:prSet presAssocID="{95CEA51E-DE6F-43C5-92E8-36F969762271}" presName="imageRepeatNode" presStyleLbl="alignAcc1" presStyleIdx="1" presStyleCnt="6" custLinFactNeighborX="88913" custLinFactNeighborY="54664"/>
      <dgm:spPr/>
      <dgm:t>
        <a:bodyPr/>
        <a:lstStyle/>
        <a:p>
          <a:endParaRPr lang="en-US"/>
        </a:p>
      </dgm:t>
    </dgm:pt>
    <dgm:pt modelId="{F926D354-90F5-4532-BBD1-D7FD2F0B90E1}" type="pres">
      <dgm:prSet presAssocID="{95CEA51E-DE6F-43C5-92E8-36F969762271}" presName="imageaccent2" presStyleCnt="0"/>
      <dgm:spPr/>
    </dgm:pt>
    <dgm:pt modelId="{889ADE83-4685-450D-A8AD-CA05B1A3A50B}" type="pres">
      <dgm:prSet presAssocID="{95CEA51E-DE6F-43C5-92E8-36F969762271}" presName="accentRepeatNode" presStyleLbl="solidAlignAcc1" presStyleIdx="3" presStyleCnt="12"/>
      <dgm:spPr>
        <a:noFill/>
        <a:ln>
          <a:noFill/>
        </a:ln>
      </dgm:spPr>
    </dgm:pt>
    <dgm:pt modelId="{8F8AED7F-14C0-4F75-B095-590EE5B01B8C}" type="pres">
      <dgm:prSet presAssocID="{14BA5CEC-F854-4BF3-B53D-9797ECA1AC6C}" presName="text3" presStyleCnt="0"/>
      <dgm:spPr/>
    </dgm:pt>
    <dgm:pt modelId="{E83EFE05-3649-46D0-88C2-367F3B2C3D21}" type="pres">
      <dgm:prSet presAssocID="{14BA5CEC-F854-4BF3-B53D-9797ECA1AC6C}" presName="textRepeatNode" presStyleLbl="alignNode1" presStyleIdx="2" presStyleCnt="6">
        <dgm:presLayoutVars>
          <dgm:chMax val="0"/>
          <dgm:chPref val="0"/>
          <dgm:bulletEnabled val="1"/>
        </dgm:presLayoutVars>
      </dgm:prSet>
      <dgm:spPr/>
      <dgm:t>
        <a:bodyPr/>
        <a:lstStyle/>
        <a:p>
          <a:endParaRPr lang="en-US"/>
        </a:p>
      </dgm:t>
    </dgm:pt>
    <dgm:pt modelId="{E0FBD618-B444-4E26-ADCB-E03DFDC9212E}" type="pres">
      <dgm:prSet presAssocID="{14BA5CEC-F854-4BF3-B53D-9797ECA1AC6C}" presName="textaccent3" presStyleCnt="0"/>
      <dgm:spPr/>
    </dgm:pt>
    <dgm:pt modelId="{3FFBB8D7-706F-485A-AE86-D8BB4C9755B2}" type="pres">
      <dgm:prSet presAssocID="{14BA5CEC-F854-4BF3-B53D-9797ECA1AC6C}" presName="accentRepeatNode" presStyleLbl="solidAlignAcc1" presStyleIdx="4" presStyleCnt="12"/>
      <dgm:spPr>
        <a:noFill/>
        <a:ln>
          <a:noFill/>
        </a:ln>
      </dgm:spPr>
    </dgm:pt>
    <dgm:pt modelId="{0E80A443-E6C0-4F82-B7D9-AC82F840B039}" type="pres">
      <dgm:prSet presAssocID="{DB990B89-4E9A-4D0F-B41E-6AC470788EE1}" presName="image3" presStyleCnt="0"/>
      <dgm:spPr/>
    </dgm:pt>
    <dgm:pt modelId="{B5433910-03A7-445A-AC22-2A8313826EBA}" type="pres">
      <dgm:prSet presAssocID="{DB990B89-4E9A-4D0F-B41E-6AC470788EE1}" presName="imageRepeatNode" presStyleLbl="alignAcc1" presStyleIdx="2" presStyleCnt="6"/>
      <dgm:spPr/>
      <dgm:t>
        <a:bodyPr/>
        <a:lstStyle/>
        <a:p>
          <a:endParaRPr lang="en-US"/>
        </a:p>
      </dgm:t>
    </dgm:pt>
    <dgm:pt modelId="{3A260B7C-8568-40EE-9DE4-6218CC99DAE1}" type="pres">
      <dgm:prSet presAssocID="{DB990B89-4E9A-4D0F-B41E-6AC470788EE1}" presName="imageaccent3" presStyleCnt="0"/>
      <dgm:spPr/>
    </dgm:pt>
    <dgm:pt modelId="{E4F4A430-102D-4ECF-8B62-F46A74832772}" type="pres">
      <dgm:prSet presAssocID="{DB990B89-4E9A-4D0F-B41E-6AC470788EE1}" presName="accentRepeatNode" presStyleLbl="solidAlignAcc1" presStyleIdx="5" presStyleCnt="12"/>
      <dgm:spPr>
        <a:noFill/>
        <a:ln>
          <a:noFill/>
        </a:ln>
      </dgm:spPr>
    </dgm:pt>
    <dgm:pt modelId="{3E9AB46F-3557-41F1-A859-360F9559518C}" type="pres">
      <dgm:prSet presAssocID="{D07A3A49-5E14-4E33-8E6A-CC5DD8C4738A}" presName="text4" presStyleCnt="0"/>
      <dgm:spPr/>
    </dgm:pt>
    <dgm:pt modelId="{0E7C003B-C74F-45A8-B24A-518FE2A4F34E}" type="pres">
      <dgm:prSet presAssocID="{D07A3A49-5E14-4E33-8E6A-CC5DD8C4738A}" presName="textRepeatNode" presStyleLbl="alignNode1" presStyleIdx="3" presStyleCnt="6" custLinFactNeighborX="88913" custLinFactNeighborY="57905">
        <dgm:presLayoutVars>
          <dgm:chMax val="0"/>
          <dgm:chPref val="0"/>
          <dgm:bulletEnabled val="1"/>
        </dgm:presLayoutVars>
      </dgm:prSet>
      <dgm:spPr/>
      <dgm:t>
        <a:bodyPr/>
        <a:lstStyle/>
        <a:p>
          <a:endParaRPr lang="en-US"/>
        </a:p>
      </dgm:t>
    </dgm:pt>
    <dgm:pt modelId="{E0BA1B26-9576-4D03-B0BF-A32C5EBCEE6B}" type="pres">
      <dgm:prSet presAssocID="{D07A3A49-5E14-4E33-8E6A-CC5DD8C4738A}" presName="textaccent4" presStyleCnt="0"/>
      <dgm:spPr/>
    </dgm:pt>
    <dgm:pt modelId="{AE6B1BCE-BF5F-457D-81BD-0AA01DEF3292}" type="pres">
      <dgm:prSet presAssocID="{D07A3A49-5E14-4E33-8E6A-CC5DD8C4738A}" presName="accentRepeatNode" presStyleLbl="solidAlignAcc1" presStyleIdx="6" presStyleCnt="12"/>
      <dgm:spPr>
        <a:noFill/>
        <a:ln>
          <a:noFill/>
        </a:ln>
      </dgm:spPr>
    </dgm:pt>
    <dgm:pt modelId="{20D18DD1-7631-4845-B14C-7BC24AF2B2C0}" type="pres">
      <dgm:prSet presAssocID="{58FFC587-4C8E-485F-8F0C-754E6ED67C42}" presName="image4" presStyleCnt="0"/>
      <dgm:spPr/>
    </dgm:pt>
    <dgm:pt modelId="{281B4BAD-C79D-44FC-AF0A-A170D71DAED3}" type="pres">
      <dgm:prSet presAssocID="{58FFC587-4C8E-485F-8F0C-754E6ED67C42}" presName="imageRepeatNode" presStyleLbl="alignAcc1" presStyleIdx="3" presStyleCnt="6" custLinFactX="-71210" custLinFactY="9010" custLinFactNeighborX="-100000" custLinFactNeighborY="100000"/>
      <dgm:spPr/>
      <dgm:t>
        <a:bodyPr/>
        <a:lstStyle/>
        <a:p>
          <a:endParaRPr lang="en-US"/>
        </a:p>
      </dgm:t>
    </dgm:pt>
    <dgm:pt modelId="{2B25A311-BBA9-4BE8-8C62-B14CE38EBA7C}" type="pres">
      <dgm:prSet presAssocID="{58FFC587-4C8E-485F-8F0C-754E6ED67C42}" presName="imageaccent4" presStyleCnt="0"/>
      <dgm:spPr/>
    </dgm:pt>
    <dgm:pt modelId="{0F46E995-1366-49FD-A264-1D41C29A93D9}" type="pres">
      <dgm:prSet presAssocID="{58FFC587-4C8E-485F-8F0C-754E6ED67C42}" presName="accentRepeatNode" presStyleLbl="solidAlignAcc1" presStyleIdx="7" presStyleCnt="12"/>
      <dgm:spPr>
        <a:noFill/>
        <a:ln>
          <a:noFill/>
        </a:ln>
      </dgm:spPr>
    </dgm:pt>
    <dgm:pt modelId="{70B32C39-BE4A-4E1C-B789-DE46DA29757D}" type="pres">
      <dgm:prSet presAssocID="{EF75A269-3BDF-4E45-81D7-E9799FEAC36F}" presName="text5" presStyleCnt="0"/>
      <dgm:spPr/>
    </dgm:pt>
    <dgm:pt modelId="{20204321-0809-43E2-8B68-71194798EDCB}" type="pres">
      <dgm:prSet presAssocID="{EF75A269-3BDF-4E45-81D7-E9799FEAC36F}" presName="textRepeatNode" presStyleLbl="alignNode1" presStyleIdx="4" presStyleCnt="6" custLinFactY="65878" custLinFactNeighborX="89892" custLinFactNeighborY="100000">
        <dgm:presLayoutVars>
          <dgm:chMax val="0"/>
          <dgm:chPref val="0"/>
          <dgm:bulletEnabled val="1"/>
        </dgm:presLayoutVars>
      </dgm:prSet>
      <dgm:spPr/>
      <dgm:t>
        <a:bodyPr/>
        <a:lstStyle/>
        <a:p>
          <a:endParaRPr lang="en-US"/>
        </a:p>
      </dgm:t>
    </dgm:pt>
    <dgm:pt modelId="{296E11ED-F285-4379-B9D5-8288CE16E457}" type="pres">
      <dgm:prSet presAssocID="{EF75A269-3BDF-4E45-81D7-E9799FEAC36F}" presName="textaccent5" presStyleCnt="0"/>
      <dgm:spPr/>
    </dgm:pt>
    <dgm:pt modelId="{511089C9-C80C-4048-A32F-C6AD32D94641}" type="pres">
      <dgm:prSet presAssocID="{EF75A269-3BDF-4E45-81D7-E9799FEAC36F}" presName="accentRepeatNode" presStyleLbl="solidAlignAcc1" presStyleIdx="8" presStyleCnt="12"/>
      <dgm:spPr>
        <a:noFill/>
        <a:ln>
          <a:noFill/>
        </a:ln>
      </dgm:spPr>
    </dgm:pt>
    <dgm:pt modelId="{7D319672-2158-4498-8CC0-4BC5ED4F3407}" type="pres">
      <dgm:prSet presAssocID="{3C24EE18-3D53-4C45-A260-78DB1761EEBE}" presName="image5" presStyleCnt="0"/>
      <dgm:spPr/>
    </dgm:pt>
    <dgm:pt modelId="{4924A693-269C-4C25-847B-B003DC80C700}" type="pres">
      <dgm:prSet presAssocID="{3C24EE18-3D53-4C45-A260-78DB1761EEBE}" presName="imageRepeatNode" presStyleLbl="alignAcc1" presStyleIdx="4" presStyleCnt="6" custLinFactX="-70231" custLinFactNeighborX="-100000" custLinFactNeighborY="-3198"/>
      <dgm:spPr/>
      <dgm:t>
        <a:bodyPr/>
        <a:lstStyle/>
        <a:p>
          <a:endParaRPr lang="en-US"/>
        </a:p>
      </dgm:t>
    </dgm:pt>
    <dgm:pt modelId="{2571AEBA-3D03-4BD5-A817-3709A7EC9AAB}" type="pres">
      <dgm:prSet presAssocID="{3C24EE18-3D53-4C45-A260-78DB1761EEBE}" presName="imageaccent5" presStyleCnt="0"/>
      <dgm:spPr/>
    </dgm:pt>
    <dgm:pt modelId="{F719CE7C-1451-4285-BB57-A951FBC6904D}" type="pres">
      <dgm:prSet presAssocID="{3C24EE18-3D53-4C45-A260-78DB1761EEBE}" presName="accentRepeatNode" presStyleLbl="solidAlignAcc1" presStyleIdx="9" presStyleCnt="12"/>
      <dgm:spPr>
        <a:noFill/>
        <a:ln>
          <a:noFill/>
        </a:ln>
      </dgm:spPr>
    </dgm:pt>
    <dgm:pt modelId="{0888D253-E342-436A-9291-E66B58C33A60}" type="pres">
      <dgm:prSet presAssocID="{0A57CCDE-1294-4BAD-BE7B-CFD92BC07DBD}" presName="text6" presStyleCnt="0"/>
      <dgm:spPr/>
    </dgm:pt>
    <dgm:pt modelId="{0C31B575-6C4F-42D0-A4D1-B3541628F50A}" type="pres">
      <dgm:prSet presAssocID="{0A57CCDE-1294-4BAD-BE7B-CFD92BC07DBD}" presName="textRepeatNode" presStyleLbl="alignNode1" presStyleIdx="5" presStyleCnt="6" custLinFactX="-70231" custLinFactNeighborX="-100000" custLinFactNeighborY="-284">
        <dgm:presLayoutVars>
          <dgm:chMax val="0"/>
          <dgm:chPref val="0"/>
          <dgm:bulletEnabled val="1"/>
        </dgm:presLayoutVars>
      </dgm:prSet>
      <dgm:spPr/>
      <dgm:t>
        <a:bodyPr/>
        <a:lstStyle/>
        <a:p>
          <a:endParaRPr lang="en-US"/>
        </a:p>
      </dgm:t>
    </dgm:pt>
    <dgm:pt modelId="{80507544-577C-4087-A331-7DB46E0608EE}" type="pres">
      <dgm:prSet presAssocID="{0A57CCDE-1294-4BAD-BE7B-CFD92BC07DBD}" presName="textaccent6" presStyleCnt="0"/>
      <dgm:spPr/>
    </dgm:pt>
    <dgm:pt modelId="{E8C85DB9-3ACD-4A4A-A9BD-30E918F41281}" type="pres">
      <dgm:prSet presAssocID="{0A57CCDE-1294-4BAD-BE7B-CFD92BC07DBD}" presName="accentRepeatNode" presStyleLbl="solidAlignAcc1" presStyleIdx="10" presStyleCnt="12"/>
      <dgm:spPr>
        <a:noFill/>
        <a:ln>
          <a:noFill/>
        </a:ln>
      </dgm:spPr>
    </dgm:pt>
    <dgm:pt modelId="{8BBCB0AF-C5EE-4929-AF48-1C58600B5376}" type="pres">
      <dgm:prSet presAssocID="{517AEC02-54D6-4BD7-A897-90607B3C8953}" presName="image6" presStyleCnt="0"/>
      <dgm:spPr/>
    </dgm:pt>
    <dgm:pt modelId="{071A2AE7-B265-4CBF-99EA-6461234F9D76}" type="pres">
      <dgm:prSet presAssocID="{517AEC02-54D6-4BD7-A897-90607B3C8953}" presName="imageRepeatNode" presStyleLbl="alignAcc1" presStyleIdx="5" presStyleCnt="6" custLinFactY="-62336" custLinFactNeighborX="89892" custLinFactNeighborY="-100000"/>
      <dgm:spPr/>
      <dgm:t>
        <a:bodyPr/>
        <a:lstStyle/>
        <a:p>
          <a:endParaRPr lang="en-US"/>
        </a:p>
      </dgm:t>
    </dgm:pt>
    <dgm:pt modelId="{7B0BA4FF-DE6F-4989-82A0-9934CDFF9865}" type="pres">
      <dgm:prSet presAssocID="{517AEC02-54D6-4BD7-A897-90607B3C8953}" presName="imageaccent6" presStyleCnt="0"/>
      <dgm:spPr/>
    </dgm:pt>
    <dgm:pt modelId="{27D58928-45DA-4EF5-A383-00DDBAB57B6F}" type="pres">
      <dgm:prSet presAssocID="{517AEC02-54D6-4BD7-A897-90607B3C8953}" presName="accentRepeatNode" presStyleLbl="solidAlignAcc1" presStyleIdx="11" presStyleCnt="12"/>
      <dgm:spPr>
        <a:noFill/>
        <a:ln>
          <a:noFill/>
        </a:ln>
      </dgm:spPr>
    </dgm:pt>
  </dgm:ptLst>
  <dgm:cxnLst>
    <dgm:cxn modelId="{CDFC11FF-B20F-46B0-8DFD-791D1E30DE3D}" type="presOf" srcId="{DF4C87D6-139D-44D2-B385-551DE2162131}" destId="{471A40B8-C5E9-4473-B8CD-CE33794BA41B}" srcOrd="0" destOrd="0" presId="urn:microsoft.com/office/officeart/2008/layout/HexagonCluster"/>
    <dgm:cxn modelId="{2ECE6D34-8ACB-4EF9-B2C0-5171C66CCAAD}" type="presOf" srcId="{95CEA51E-DE6F-43C5-92E8-36F969762271}" destId="{FD13E83F-C643-4768-A997-BD5E3FDEADC1}" srcOrd="0" destOrd="0" presId="urn:microsoft.com/office/officeart/2008/layout/HexagonCluster"/>
    <dgm:cxn modelId="{38D46F99-E5C8-47D5-8B04-5F36D042CB8D}" srcId="{1CB017EB-BDF0-4C20-8986-623BB42F2EBC}" destId="{EF75A269-3BDF-4E45-81D7-E9799FEAC36F}" srcOrd="4" destOrd="0" parTransId="{B2837C79-29FF-4AE4-B7B8-3392F7727BB7}" sibTransId="{3C24EE18-3D53-4C45-A260-78DB1761EEBE}"/>
    <dgm:cxn modelId="{73D98189-C93F-4666-A45F-A1C50B513795}" type="presOf" srcId="{1C027309-2CBF-4D9B-97A1-DFE9E0996C2F}" destId="{8C748653-02D0-4239-8953-011B91A7163F}" srcOrd="0" destOrd="0" presId="urn:microsoft.com/office/officeart/2008/layout/HexagonCluster"/>
    <dgm:cxn modelId="{D6E055F4-6310-42DD-AC25-18F0A951894B}" srcId="{1CB017EB-BDF0-4C20-8986-623BB42F2EBC}" destId="{14BA5CEC-F854-4BF3-B53D-9797ECA1AC6C}" srcOrd="2" destOrd="0" parTransId="{AF4533FF-6981-4897-B15A-E5BD63841850}" sibTransId="{DB990B89-4E9A-4D0F-B41E-6AC470788EE1}"/>
    <dgm:cxn modelId="{878D5907-371E-411B-BA49-DEBEC4CA3613}" srcId="{1CB017EB-BDF0-4C20-8986-623BB42F2EBC}" destId="{0A57CCDE-1294-4BAD-BE7B-CFD92BC07DBD}" srcOrd="5" destOrd="0" parTransId="{753D3A17-DA66-479E-ABF4-942F5B3304C7}" sibTransId="{517AEC02-54D6-4BD7-A897-90607B3C8953}"/>
    <dgm:cxn modelId="{E0FE2EC2-B37A-4B3D-B08B-C2008A1F07AB}" type="presOf" srcId="{517AEC02-54D6-4BD7-A897-90607B3C8953}" destId="{071A2AE7-B265-4CBF-99EA-6461234F9D76}" srcOrd="0" destOrd="0" presId="urn:microsoft.com/office/officeart/2008/layout/HexagonCluster"/>
    <dgm:cxn modelId="{5195CE08-5374-47E3-8CF6-21CF4BBA7EAA}" type="presOf" srcId="{14BA5CEC-F854-4BF3-B53D-9797ECA1AC6C}" destId="{E83EFE05-3649-46D0-88C2-367F3B2C3D21}" srcOrd="0" destOrd="0" presId="urn:microsoft.com/office/officeart/2008/layout/HexagonCluster"/>
    <dgm:cxn modelId="{5861086D-71F6-4EEB-B813-2774207ABC1A}" type="presOf" srcId="{9EBA4B3E-D273-4FC1-9928-27648D19F885}" destId="{5E3DFE2F-65CC-4290-AF7F-1417A021BB62}" srcOrd="0" destOrd="0" presId="urn:microsoft.com/office/officeart/2008/layout/HexagonCluster"/>
    <dgm:cxn modelId="{8D71BC71-B03D-43C4-8D89-947B3231B4BE}" type="presOf" srcId="{1CB017EB-BDF0-4C20-8986-623BB42F2EBC}" destId="{2341AD37-E87F-4001-92FD-DB1A0F431A55}" srcOrd="0" destOrd="0" presId="urn:microsoft.com/office/officeart/2008/layout/HexagonCluster"/>
    <dgm:cxn modelId="{624848C5-3405-4D61-9D35-76DC1B38E1C3}" type="presOf" srcId="{3C24EE18-3D53-4C45-A260-78DB1761EEBE}" destId="{4924A693-269C-4C25-847B-B003DC80C700}" srcOrd="0" destOrd="0" presId="urn:microsoft.com/office/officeart/2008/layout/HexagonCluster"/>
    <dgm:cxn modelId="{F96D35A9-9ED8-4A61-8EB3-1A6B1FAC9F81}" type="presOf" srcId="{0A57CCDE-1294-4BAD-BE7B-CFD92BC07DBD}" destId="{0C31B575-6C4F-42D0-A4D1-B3541628F50A}" srcOrd="0" destOrd="0" presId="urn:microsoft.com/office/officeart/2008/layout/HexagonCluster"/>
    <dgm:cxn modelId="{4440F6A9-751F-4BDF-8721-2D7896747EAF}" srcId="{1CB017EB-BDF0-4C20-8986-623BB42F2EBC}" destId="{D07A3A49-5E14-4E33-8E6A-CC5DD8C4738A}" srcOrd="3" destOrd="0" parTransId="{7E3E3EEA-E424-4652-AE0A-8A0492A8B53F}" sibTransId="{58FFC587-4C8E-485F-8F0C-754E6ED67C42}"/>
    <dgm:cxn modelId="{58139B9A-D51E-4720-91B2-576E90B0B133}" srcId="{1CB017EB-BDF0-4C20-8986-623BB42F2EBC}" destId="{1C027309-2CBF-4D9B-97A1-DFE9E0996C2F}" srcOrd="0" destOrd="0" parTransId="{461D29FE-3B0D-4ABF-B063-D4266908020A}" sibTransId="{DF4C87D6-139D-44D2-B385-551DE2162131}"/>
    <dgm:cxn modelId="{74B54453-998A-4C03-BFDC-B039D79450CA}" type="presOf" srcId="{DB990B89-4E9A-4D0F-B41E-6AC470788EE1}" destId="{B5433910-03A7-445A-AC22-2A8313826EBA}" srcOrd="0" destOrd="0" presId="urn:microsoft.com/office/officeart/2008/layout/HexagonCluster"/>
    <dgm:cxn modelId="{411C96BF-8560-4F51-9F87-EE9A4D543219}" type="presOf" srcId="{D07A3A49-5E14-4E33-8E6A-CC5DD8C4738A}" destId="{0E7C003B-C74F-45A8-B24A-518FE2A4F34E}" srcOrd="0" destOrd="0" presId="urn:microsoft.com/office/officeart/2008/layout/HexagonCluster"/>
    <dgm:cxn modelId="{7CF65195-BC79-4A3E-A543-480147C0EFF0}" type="presOf" srcId="{EF75A269-3BDF-4E45-81D7-E9799FEAC36F}" destId="{20204321-0809-43E2-8B68-71194798EDCB}" srcOrd="0" destOrd="0" presId="urn:microsoft.com/office/officeart/2008/layout/HexagonCluster"/>
    <dgm:cxn modelId="{5ADD42DD-0416-43B3-AE79-4000CE13CDB5}" type="presOf" srcId="{58FFC587-4C8E-485F-8F0C-754E6ED67C42}" destId="{281B4BAD-C79D-44FC-AF0A-A170D71DAED3}" srcOrd="0" destOrd="0" presId="urn:microsoft.com/office/officeart/2008/layout/HexagonCluster"/>
    <dgm:cxn modelId="{5C958E25-C2F3-48DE-8835-43A9E90AE7A9}" srcId="{1CB017EB-BDF0-4C20-8986-623BB42F2EBC}" destId="{9EBA4B3E-D273-4FC1-9928-27648D19F885}" srcOrd="1" destOrd="0" parTransId="{54048312-E7E0-461C-B22B-D4C67C9EE766}" sibTransId="{95CEA51E-DE6F-43C5-92E8-36F969762271}"/>
    <dgm:cxn modelId="{C94C6E44-77A6-47DB-B439-9FE68C41393B}" type="presParOf" srcId="{2341AD37-E87F-4001-92FD-DB1A0F431A55}" destId="{573C1576-592E-4DB5-86C8-A4991EC43E9C}" srcOrd="0" destOrd="0" presId="urn:microsoft.com/office/officeart/2008/layout/HexagonCluster"/>
    <dgm:cxn modelId="{8E3255B1-40D0-41D1-9C07-840E8D9ED951}" type="presParOf" srcId="{573C1576-592E-4DB5-86C8-A4991EC43E9C}" destId="{8C748653-02D0-4239-8953-011B91A7163F}" srcOrd="0" destOrd="0" presId="urn:microsoft.com/office/officeart/2008/layout/HexagonCluster"/>
    <dgm:cxn modelId="{E00AA40C-2285-447A-81A8-43340254EE2B}" type="presParOf" srcId="{2341AD37-E87F-4001-92FD-DB1A0F431A55}" destId="{DDC3CDDC-4C9C-4CB5-B9B4-05EACBBD65E4}" srcOrd="1" destOrd="0" presId="urn:microsoft.com/office/officeart/2008/layout/HexagonCluster"/>
    <dgm:cxn modelId="{5913C0F8-3CAD-4DAE-8C3C-3F91FC6A130D}" type="presParOf" srcId="{DDC3CDDC-4C9C-4CB5-B9B4-05EACBBD65E4}" destId="{12B17366-3A3F-4225-AE59-78D8F41BDCB6}" srcOrd="0" destOrd="0" presId="urn:microsoft.com/office/officeart/2008/layout/HexagonCluster"/>
    <dgm:cxn modelId="{DC731F63-D0EC-4C83-A7EC-7C0C82696285}" type="presParOf" srcId="{2341AD37-E87F-4001-92FD-DB1A0F431A55}" destId="{ADD81383-7FE9-411B-AC7C-569DAB13C862}" srcOrd="2" destOrd="0" presId="urn:microsoft.com/office/officeart/2008/layout/HexagonCluster"/>
    <dgm:cxn modelId="{9F0732E9-D5F4-4762-AB2F-48F06B29F1EC}" type="presParOf" srcId="{ADD81383-7FE9-411B-AC7C-569DAB13C862}" destId="{471A40B8-C5E9-4473-B8CD-CE33794BA41B}" srcOrd="0" destOrd="0" presId="urn:microsoft.com/office/officeart/2008/layout/HexagonCluster"/>
    <dgm:cxn modelId="{CAA9AA8F-4BFE-492E-AF1F-D61DE9F8BFBE}" type="presParOf" srcId="{2341AD37-E87F-4001-92FD-DB1A0F431A55}" destId="{D4FEC0D2-9A3B-4EE0-ABBB-AF0527D66FE3}" srcOrd="3" destOrd="0" presId="urn:microsoft.com/office/officeart/2008/layout/HexagonCluster"/>
    <dgm:cxn modelId="{AAF351CA-01ED-4AE1-BE00-696E5C3FE18D}" type="presParOf" srcId="{D4FEC0D2-9A3B-4EE0-ABBB-AF0527D66FE3}" destId="{81B6410B-484F-497E-B13C-FA0F9A486838}" srcOrd="0" destOrd="0" presId="urn:microsoft.com/office/officeart/2008/layout/HexagonCluster"/>
    <dgm:cxn modelId="{C46FEF78-AB74-4994-825B-244EBB749EA7}" type="presParOf" srcId="{2341AD37-E87F-4001-92FD-DB1A0F431A55}" destId="{22CB8FBC-9840-444D-B8BB-29DD915A3D83}" srcOrd="4" destOrd="0" presId="urn:microsoft.com/office/officeart/2008/layout/HexagonCluster"/>
    <dgm:cxn modelId="{75D1A219-9A26-4880-9C64-E2C40279F825}" type="presParOf" srcId="{22CB8FBC-9840-444D-B8BB-29DD915A3D83}" destId="{5E3DFE2F-65CC-4290-AF7F-1417A021BB62}" srcOrd="0" destOrd="0" presId="urn:microsoft.com/office/officeart/2008/layout/HexagonCluster"/>
    <dgm:cxn modelId="{A2985FD2-1321-4DD7-8FFE-543C9F8DB82E}" type="presParOf" srcId="{2341AD37-E87F-4001-92FD-DB1A0F431A55}" destId="{C8BB9EA5-A66C-423D-949B-BB1CFFAD87BE}" srcOrd="5" destOrd="0" presId="urn:microsoft.com/office/officeart/2008/layout/HexagonCluster"/>
    <dgm:cxn modelId="{5E8296CC-7384-40F9-9016-4F133B165748}" type="presParOf" srcId="{C8BB9EA5-A66C-423D-949B-BB1CFFAD87BE}" destId="{D05F8158-8408-4056-80CC-994D669761BA}" srcOrd="0" destOrd="0" presId="urn:microsoft.com/office/officeart/2008/layout/HexagonCluster"/>
    <dgm:cxn modelId="{AF99420F-B4BE-443E-AE48-33E111175CE0}" type="presParOf" srcId="{2341AD37-E87F-4001-92FD-DB1A0F431A55}" destId="{9E63EE99-7CE4-4D23-8A82-4DBBA5937C52}" srcOrd="6" destOrd="0" presId="urn:microsoft.com/office/officeart/2008/layout/HexagonCluster"/>
    <dgm:cxn modelId="{3928116B-9476-4A34-9B91-0C1E7C0F74D4}" type="presParOf" srcId="{9E63EE99-7CE4-4D23-8A82-4DBBA5937C52}" destId="{FD13E83F-C643-4768-A997-BD5E3FDEADC1}" srcOrd="0" destOrd="0" presId="urn:microsoft.com/office/officeart/2008/layout/HexagonCluster"/>
    <dgm:cxn modelId="{79348121-A765-4FB5-90DB-7C2672DC05F1}" type="presParOf" srcId="{2341AD37-E87F-4001-92FD-DB1A0F431A55}" destId="{F926D354-90F5-4532-BBD1-D7FD2F0B90E1}" srcOrd="7" destOrd="0" presId="urn:microsoft.com/office/officeart/2008/layout/HexagonCluster"/>
    <dgm:cxn modelId="{5422658C-6B9A-428E-8A50-D044DF91F3F4}" type="presParOf" srcId="{F926D354-90F5-4532-BBD1-D7FD2F0B90E1}" destId="{889ADE83-4685-450D-A8AD-CA05B1A3A50B}" srcOrd="0" destOrd="0" presId="urn:microsoft.com/office/officeart/2008/layout/HexagonCluster"/>
    <dgm:cxn modelId="{A56C7210-F5FD-41E2-933F-560C7F07285E}" type="presParOf" srcId="{2341AD37-E87F-4001-92FD-DB1A0F431A55}" destId="{8F8AED7F-14C0-4F75-B095-590EE5B01B8C}" srcOrd="8" destOrd="0" presId="urn:microsoft.com/office/officeart/2008/layout/HexagonCluster"/>
    <dgm:cxn modelId="{ED90567B-A62D-4C2D-ADEC-048AF245471C}" type="presParOf" srcId="{8F8AED7F-14C0-4F75-B095-590EE5B01B8C}" destId="{E83EFE05-3649-46D0-88C2-367F3B2C3D21}" srcOrd="0" destOrd="0" presId="urn:microsoft.com/office/officeart/2008/layout/HexagonCluster"/>
    <dgm:cxn modelId="{5AE6C23A-9B55-4F07-9074-F733A96D5839}" type="presParOf" srcId="{2341AD37-E87F-4001-92FD-DB1A0F431A55}" destId="{E0FBD618-B444-4E26-ADCB-E03DFDC9212E}" srcOrd="9" destOrd="0" presId="urn:microsoft.com/office/officeart/2008/layout/HexagonCluster"/>
    <dgm:cxn modelId="{B06E64FA-1531-4D56-91FD-03BE86EF96A8}" type="presParOf" srcId="{E0FBD618-B444-4E26-ADCB-E03DFDC9212E}" destId="{3FFBB8D7-706F-485A-AE86-D8BB4C9755B2}" srcOrd="0" destOrd="0" presId="urn:microsoft.com/office/officeart/2008/layout/HexagonCluster"/>
    <dgm:cxn modelId="{61199226-ADB2-4655-B52D-1C181882D9CB}" type="presParOf" srcId="{2341AD37-E87F-4001-92FD-DB1A0F431A55}" destId="{0E80A443-E6C0-4F82-B7D9-AC82F840B039}" srcOrd="10" destOrd="0" presId="urn:microsoft.com/office/officeart/2008/layout/HexagonCluster"/>
    <dgm:cxn modelId="{45E20E65-0150-47A6-8A77-A15829A9A84B}" type="presParOf" srcId="{0E80A443-E6C0-4F82-B7D9-AC82F840B039}" destId="{B5433910-03A7-445A-AC22-2A8313826EBA}" srcOrd="0" destOrd="0" presId="urn:microsoft.com/office/officeart/2008/layout/HexagonCluster"/>
    <dgm:cxn modelId="{EA554EE0-DDAB-4A92-8A28-C057BAD56EAF}" type="presParOf" srcId="{2341AD37-E87F-4001-92FD-DB1A0F431A55}" destId="{3A260B7C-8568-40EE-9DE4-6218CC99DAE1}" srcOrd="11" destOrd="0" presId="urn:microsoft.com/office/officeart/2008/layout/HexagonCluster"/>
    <dgm:cxn modelId="{933D8D41-E075-462E-8AEA-25F45025ED2A}" type="presParOf" srcId="{3A260B7C-8568-40EE-9DE4-6218CC99DAE1}" destId="{E4F4A430-102D-4ECF-8B62-F46A74832772}" srcOrd="0" destOrd="0" presId="urn:microsoft.com/office/officeart/2008/layout/HexagonCluster"/>
    <dgm:cxn modelId="{3411D13F-C1A4-4C0B-A626-807555477320}" type="presParOf" srcId="{2341AD37-E87F-4001-92FD-DB1A0F431A55}" destId="{3E9AB46F-3557-41F1-A859-360F9559518C}" srcOrd="12" destOrd="0" presId="urn:microsoft.com/office/officeart/2008/layout/HexagonCluster"/>
    <dgm:cxn modelId="{D09850FB-D8DE-4CFD-806C-4AFE0F7B6B71}" type="presParOf" srcId="{3E9AB46F-3557-41F1-A859-360F9559518C}" destId="{0E7C003B-C74F-45A8-B24A-518FE2A4F34E}" srcOrd="0" destOrd="0" presId="urn:microsoft.com/office/officeart/2008/layout/HexagonCluster"/>
    <dgm:cxn modelId="{F301FD91-7DF3-40D8-AEFD-B64B3CF23677}" type="presParOf" srcId="{2341AD37-E87F-4001-92FD-DB1A0F431A55}" destId="{E0BA1B26-9576-4D03-B0BF-A32C5EBCEE6B}" srcOrd="13" destOrd="0" presId="urn:microsoft.com/office/officeart/2008/layout/HexagonCluster"/>
    <dgm:cxn modelId="{63B8B4CF-6AFF-4444-ABF8-073D52A4E4B9}" type="presParOf" srcId="{E0BA1B26-9576-4D03-B0BF-A32C5EBCEE6B}" destId="{AE6B1BCE-BF5F-457D-81BD-0AA01DEF3292}" srcOrd="0" destOrd="0" presId="urn:microsoft.com/office/officeart/2008/layout/HexagonCluster"/>
    <dgm:cxn modelId="{DC104232-5701-4A4F-A183-86CBB44F0C31}" type="presParOf" srcId="{2341AD37-E87F-4001-92FD-DB1A0F431A55}" destId="{20D18DD1-7631-4845-B14C-7BC24AF2B2C0}" srcOrd="14" destOrd="0" presId="urn:microsoft.com/office/officeart/2008/layout/HexagonCluster"/>
    <dgm:cxn modelId="{D57F7AEF-3A77-4262-ADE7-DFBC64E1AE10}" type="presParOf" srcId="{20D18DD1-7631-4845-B14C-7BC24AF2B2C0}" destId="{281B4BAD-C79D-44FC-AF0A-A170D71DAED3}" srcOrd="0" destOrd="0" presId="urn:microsoft.com/office/officeart/2008/layout/HexagonCluster"/>
    <dgm:cxn modelId="{34644BA6-025B-443C-A87B-F0260065400F}" type="presParOf" srcId="{2341AD37-E87F-4001-92FD-DB1A0F431A55}" destId="{2B25A311-BBA9-4BE8-8C62-B14CE38EBA7C}" srcOrd="15" destOrd="0" presId="urn:microsoft.com/office/officeart/2008/layout/HexagonCluster"/>
    <dgm:cxn modelId="{321E9EE5-45DF-461F-B288-B13A7AFF746F}" type="presParOf" srcId="{2B25A311-BBA9-4BE8-8C62-B14CE38EBA7C}" destId="{0F46E995-1366-49FD-A264-1D41C29A93D9}" srcOrd="0" destOrd="0" presId="urn:microsoft.com/office/officeart/2008/layout/HexagonCluster"/>
    <dgm:cxn modelId="{B1527728-790B-4BD0-9789-B61129925E72}" type="presParOf" srcId="{2341AD37-E87F-4001-92FD-DB1A0F431A55}" destId="{70B32C39-BE4A-4E1C-B789-DE46DA29757D}" srcOrd="16" destOrd="0" presId="urn:microsoft.com/office/officeart/2008/layout/HexagonCluster"/>
    <dgm:cxn modelId="{5DB38DC1-70C3-4202-A437-87635DA44CA3}" type="presParOf" srcId="{70B32C39-BE4A-4E1C-B789-DE46DA29757D}" destId="{20204321-0809-43E2-8B68-71194798EDCB}" srcOrd="0" destOrd="0" presId="urn:microsoft.com/office/officeart/2008/layout/HexagonCluster"/>
    <dgm:cxn modelId="{0CA7002B-5FFB-49E4-88B7-0303A55DEA12}" type="presParOf" srcId="{2341AD37-E87F-4001-92FD-DB1A0F431A55}" destId="{296E11ED-F285-4379-B9D5-8288CE16E457}" srcOrd="17" destOrd="0" presId="urn:microsoft.com/office/officeart/2008/layout/HexagonCluster"/>
    <dgm:cxn modelId="{2C2C80DC-68BA-40F5-B364-08C616F76AF0}" type="presParOf" srcId="{296E11ED-F285-4379-B9D5-8288CE16E457}" destId="{511089C9-C80C-4048-A32F-C6AD32D94641}" srcOrd="0" destOrd="0" presId="urn:microsoft.com/office/officeart/2008/layout/HexagonCluster"/>
    <dgm:cxn modelId="{D3904027-8B1A-4ADD-A6F9-5B867AC8E6A0}" type="presParOf" srcId="{2341AD37-E87F-4001-92FD-DB1A0F431A55}" destId="{7D319672-2158-4498-8CC0-4BC5ED4F3407}" srcOrd="18" destOrd="0" presId="urn:microsoft.com/office/officeart/2008/layout/HexagonCluster"/>
    <dgm:cxn modelId="{06AA9AA7-E3AF-4238-97E3-5BFBC32F49A7}" type="presParOf" srcId="{7D319672-2158-4498-8CC0-4BC5ED4F3407}" destId="{4924A693-269C-4C25-847B-B003DC80C700}" srcOrd="0" destOrd="0" presId="urn:microsoft.com/office/officeart/2008/layout/HexagonCluster"/>
    <dgm:cxn modelId="{41BDF530-173F-4093-BD66-C1748AC89249}" type="presParOf" srcId="{2341AD37-E87F-4001-92FD-DB1A0F431A55}" destId="{2571AEBA-3D03-4BD5-A817-3709A7EC9AAB}" srcOrd="19" destOrd="0" presId="urn:microsoft.com/office/officeart/2008/layout/HexagonCluster"/>
    <dgm:cxn modelId="{F463CDD5-A177-43D0-BB16-FD5AE5689FA0}" type="presParOf" srcId="{2571AEBA-3D03-4BD5-A817-3709A7EC9AAB}" destId="{F719CE7C-1451-4285-BB57-A951FBC6904D}" srcOrd="0" destOrd="0" presId="urn:microsoft.com/office/officeart/2008/layout/HexagonCluster"/>
    <dgm:cxn modelId="{70CB6443-B6F8-4CCA-992B-116DE37ECE2B}" type="presParOf" srcId="{2341AD37-E87F-4001-92FD-DB1A0F431A55}" destId="{0888D253-E342-436A-9291-E66B58C33A60}" srcOrd="20" destOrd="0" presId="urn:microsoft.com/office/officeart/2008/layout/HexagonCluster"/>
    <dgm:cxn modelId="{4CDC685A-AC9C-49C6-AF29-3F987097B11E}" type="presParOf" srcId="{0888D253-E342-436A-9291-E66B58C33A60}" destId="{0C31B575-6C4F-42D0-A4D1-B3541628F50A}" srcOrd="0" destOrd="0" presId="urn:microsoft.com/office/officeart/2008/layout/HexagonCluster"/>
    <dgm:cxn modelId="{ED8559D8-73CC-41E0-8D89-BAF163592B51}" type="presParOf" srcId="{2341AD37-E87F-4001-92FD-DB1A0F431A55}" destId="{80507544-577C-4087-A331-7DB46E0608EE}" srcOrd="21" destOrd="0" presId="urn:microsoft.com/office/officeart/2008/layout/HexagonCluster"/>
    <dgm:cxn modelId="{1FD1EF3F-51E3-44E5-9D9C-ABC54E13798C}" type="presParOf" srcId="{80507544-577C-4087-A331-7DB46E0608EE}" destId="{E8C85DB9-3ACD-4A4A-A9BD-30E918F41281}" srcOrd="0" destOrd="0" presId="urn:microsoft.com/office/officeart/2008/layout/HexagonCluster"/>
    <dgm:cxn modelId="{4B96F579-DA23-4C83-BD73-9CDB606290D4}" type="presParOf" srcId="{2341AD37-E87F-4001-92FD-DB1A0F431A55}" destId="{8BBCB0AF-C5EE-4929-AF48-1C58600B5376}" srcOrd="22" destOrd="0" presId="urn:microsoft.com/office/officeart/2008/layout/HexagonCluster"/>
    <dgm:cxn modelId="{836B3D33-BE2D-489D-BC1A-03429122B22E}" type="presParOf" srcId="{8BBCB0AF-C5EE-4929-AF48-1C58600B5376}" destId="{071A2AE7-B265-4CBF-99EA-6461234F9D76}" srcOrd="0" destOrd="0" presId="urn:microsoft.com/office/officeart/2008/layout/HexagonCluster"/>
    <dgm:cxn modelId="{4EA0C61F-F73D-4644-8D88-94E7862F25FD}" type="presParOf" srcId="{2341AD37-E87F-4001-92FD-DB1A0F431A55}" destId="{7B0BA4FF-DE6F-4989-82A0-9934CDFF9865}" srcOrd="23" destOrd="0" presId="urn:microsoft.com/office/officeart/2008/layout/HexagonCluster"/>
    <dgm:cxn modelId="{3DA13766-DA13-4056-A9D6-6D10A8887987}" type="presParOf" srcId="{7B0BA4FF-DE6F-4989-82A0-9934CDFF9865}" destId="{27D58928-45DA-4EF5-A383-00DDBAB57B6F}"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48653-02D0-4239-8953-011B91A7163F}">
      <dsp:nvSpPr>
        <dsp:cNvPr id="0" name=""/>
        <dsp:cNvSpPr/>
      </dsp:nvSpPr>
      <dsp:spPr>
        <a:xfrm>
          <a:off x="1602147" y="2123236"/>
          <a:ext cx="1488388" cy="1278056"/>
        </a:xfrm>
        <a:prstGeom prst="hexagon">
          <a:avLst>
            <a:gd name="adj" fmla="val 25000"/>
            <a:gd name="vf" fmla="val 115470"/>
          </a:avLst>
        </a:prstGeom>
        <a:solidFill>
          <a:schemeClr val="tx1">
            <a:lumMod val="50000"/>
            <a:lumOff val="50000"/>
          </a:schemeClr>
        </a:solid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Radio</a:t>
          </a:r>
          <a:endParaRPr lang="en-US" sz="2200" kern="1200" dirty="0">
            <a:latin typeface="Arial" panose="020B0604020202020204" pitchFamily="34" charset="0"/>
            <a:cs typeface="Arial" panose="020B0604020202020204" pitchFamily="34" charset="0"/>
          </a:endParaRPr>
        </a:p>
      </dsp:txBody>
      <dsp:txXfrm>
        <a:off x="1832684" y="2321195"/>
        <a:ext cx="1027314" cy="882138"/>
      </dsp:txXfrm>
    </dsp:sp>
    <dsp:sp modelId="{12B17366-3A3F-4225-AE59-78D8F41BDCB6}">
      <dsp:nvSpPr>
        <dsp:cNvPr id="0" name=""/>
        <dsp:cNvSpPr/>
      </dsp:nvSpPr>
      <dsp:spPr>
        <a:xfrm>
          <a:off x="1637660" y="2694782"/>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471A40B8-C5E9-4473-B8CD-CE33794BA41B}">
      <dsp:nvSpPr>
        <dsp:cNvPr id="0" name=""/>
        <dsp:cNvSpPr/>
      </dsp:nvSpPr>
      <dsp:spPr>
        <a:xfrm>
          <a:off x="321312" y="1416725"/>
          <a:ext cx="1488388" cy="1278056"/>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9000" r="-29000"/>
          </a:stretch>
        </a:blip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dsp:style>
    </dsp:sp>
    <dsp:sp modelId="{81B6410B-484F-497E-B13C-FA0F9A486838}">
      <dsp:nvSpPr>
        <dsp:cNvPr id="0" name=""/>
        <dsp:cNvSpPr/>
      </dsp:nvSpPr>
      <dsp:spPr>
        <a:xfrm>
          <a:off x="1340929" y="2525252"/>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5E3DFE2F-65CC-4290-AF7F-1417A021BB62}">
      <dsp:nvSpPr>
        <dsp:cNvPr id="0" name=""/>
        <dsp:cNvSpPr/>
      </dsp:nvSpPr>
      <dsp:spPr>
        <a:xfrm>
          <a:off x="2882982" y="1413022"/>
          <a:ext cx="1488388" cy="1278056"/>
        </a:xfrm>
        <a:prstGeom prst="hexagon">
          <a:avLst>
            <a:gd name="adj" fmla="val 25000"/>
            <a:gd name="vf" fmla="val 115470"/>
          </a:avLst>
        </a:prstGeom>
        <a:solidFill>
          <a:schemeClr val="tx1">
            <a:lumMod val="50000"/>
            <a:lumOff val="50000"/>
          </a:schemeClr>
        </a:solid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Email</a:t>
          </a:r>
          <a:endParaRPr lang="en-US" sz="2200" kern="1200" dirty="0">
            <a:latin typeface="Arial" panose="020B0604020202020204" pitchFamily="34" charset="0"/>
            <a:cs typeface="Arial" panose="020B0604020202020204" pitchFamily="34" charset="0"/>
          </a:endParaRPr>
        </a:p>
      </dsp:txBody>
      <dsp:txXfrm>
        <a:off x="3113519" y="1610981"/>
        <a:ext cx="1027314" cy="882138"/>
      </dsp:txXfrm>
    </dsp:sp>
    <dsp:sp modelId="{D05F8158-8408-4056-80CC-994D669761BA}">
      <dsp:nvSpPr>
        <dsp:cNvPr id="0" name=""/>
        <dsp:cNvSpPr/>
      </dsp:nvSpPr>
      <dsp:spPr>
        <a:xfrm>
          <a:off x="3907335" y="2518257"/>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FD13E83F-C643-4768-A997-BD5E3FDEADC1}">
      <dsp:nvSpPr>
        <dsp:cNvPr id="0" name=""/>
        <dsp:cNvSpPr/>
      </dsp:nvSpPr>
      <dsp:spPr>
        <a:xfrm>
          <a:off x="5486399" y="2819404"/>
          <a:ext cx="1488388" cy="1278056"/>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9000" r="-29000"/>
          </a:stretch>
        </a:blip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dsp:style>
    </dsp:sp>
    <dsp:sp modelId="{889ADE83-4685-450D-A8AD-CA05B1A3A50B}">
      <dsp:nvSpPr>
        <dsp:cNvPr id="0" name=""/>
        <dsp:cNvSpPr/>
      </dsp:nvSpPr>
      <dsp:spPr>
        <a:xfrm>
          <a:off x="4199330" y="2689433"/>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83EFE05-3649-46D0-88C2-367F3B2C3D21}">
      <dsp:nvSpPr>
        <dsp:cNvPr id="0" name=""/>
        <dsp:cNvSpPr/>
      </dsp:nvSpPr>
      <dsp:spPr>
        <a:xfrm>
          <a:off x="1602147" y="710625"/>
          <a:ext cx="1488388" cy="1278056"/>
        </a:xfrm>
        <a:prstGeom prst="hexagon">
          <a:avLst>
            <a:gd name="adj" fmla="val 25000"/>
            <a:gd name="vf" fmla="val 115470"/>
          </a:avLst>
        </a:prstGeom>
        <a:solidFill>
          <a:schemeClr val="tx1">
            <a:lumMod val="50000"/>
            <a:lumOff val="50000"/>
          </a:schemeClr>
        </a:solid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Media Release</a:t>
          </a:r>
          <a:endParaRPr lang="en-US" sz="2200" kern="1200" dirty="0">
            <a:latin typeface="Arial" panose="020B0604020202020204" pitchFamily="34" charset="0"/>
            <a:cs typeface="Arial" panose="020B0604020202020204" pitchFamily="34" charset="0"/>
          </a:endParaRPr>
        </a:p>
      </dsp:txBody>
      <dsp:txXfrm>
        <a:off x="1832684" y="908584"/>
        <a:ext cx="1027314" cy="882138"/>
      </dsp:txXfrm>
    </dsp:sp>
    <dsp:sp modelId="{3FFBB8D7-706F-485A-AE86-D8BB4C9755B2}">
      <dsp:nvSpPr>
        <dsp:cNvPr id="0" name=""/>
        <dsp:cNvSpPr/>
      </dsp:nvSpPr>
      <dsp:spPr>
        <a:xfrm>
          <a:off x="2621764" y="734903"/>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B5433910-03A7-445A-AC22-2A8313826EBA}">
      <dsp:nvSpPr>
        <dsp:cNvPr id="0" name=""/>
        <dsp:cNvSpPr/>
      </dsp:nvSpPr>
      <dsp:spPr>
        <a:xfrm>
          <a:off x="2882982" y="0"/>
          <a:ext cx="1488388" cy="1278056"/>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dsp:style>
    </dsp:sp>
    <dsp:sp modelId="{E4F4A430-102D-4ECF-8B62-F46A74832772}">
      <dsp:nvSpPr>
        <dsp:cNvPr id="0" name=""/>
        <dsp:cNvSpPr/>
      </dsp:nvSpPr>
      <dsp:spPr>
        <a:xfrm>
          <a:off x="2924809" y="566196"/>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0E7C003B-C74F-45A8-B24A-518FE2A4F34E}">
      <dsp:nvSpPr>
        <dsp:cNvPr id="0" name=""/>
        <dsp:cNvSpPr/>
      </dsp:nvSpPr>
      <dsp:spPr>
        <a:xfrm>
          <a:off x="5486399" y="1447804"/>
          <a:ext cx="1488388" cy="1278056"/>
        </a:xfrm>
        <a:prstGeom prst="hexagon">
          <a:avLst>
            <a:gd name="adj" fmla="val 25000"/>
            <a:gd name="vf" fmla="val 115470"/>
          </a:avLst>
        </a:prstGeom>
        <a:solidFill>
          <a:schemeClr val="tx1">
            <a:lumMod val="50000"/>
            <a:lumOff val="50000"/>
          </a:schemeClr>
        </a:solid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Bill Onsert</a:t>
          </a:r>
          <a:endParaRPr lang="en-US" sz="2200" kern="1200" dirty="0">
            <a:latin typeface="Arial" panose="020B0604020202020204" pitchFamily="34" charset="0"/>
            <a:cs typeface="Arial" panose="020B0604020202020204" pitchFamily="34" charset="0"/>
          </a:endParaRPr>
        </a:p>
      </dsp:txBody>
      <dsp:txXfrm>
        <a:off x="5716936" y="1645763"/>
        <a:ext cx="1027314" cy="882138"/>
      </dsp:txXfrm>
    </dsp:sp>
    <dsp:sp modelId="{AE6B1BCE-BF5F-457D-81BD-0AA01DEF3292}">
      <dsp:nvSpPr>
        <dsp:cNvPr id="0" name=""/>
        <dsp:cNvSpPr/>
      </dsp:nvSpPr>
      <dsp:spPr>
        <a:xfrm>
          <a:off x="5450966" y="1273942"/>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281B4BAD-C79D-44FC-AF0A-A170D71DAED3}">
      <dsp:nvSpPr>
        <dsp:cNvPr id="0" name=""/>
        <dsp:cNvSpPr/>
      </dsp:nvSpPr>
      <dsp:spPr>
        <a:xfrm>
          <a:off x="2895593" y="2819399"/>
          <a:ext cx="1488388" cy="1278056"/>
        </a:xfrm>
        <a:prstGeom prst="hexagon">
          <a:avLst>
            <a:gd name="adj" fmla="val 25000"/>
            <a:gd name="vf" fmla="val 115470"/>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762" t="-9501" r="-185347" b="-3859"/>
          </a:stretch>
        </a:blip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dsp:style>
    </dsp:sp>
    <dsp:sp modelId="{0F46E995-1366-49FD-A264-1D41C29A93D9}">
      <dsp:nvSpPr>
        <dsp:cNvPr id="0" name=""/>
        <dsp:cNvSpPr/>
      </dsp:nvSpPr>
      <dsp:spPr>
        <a:xfrm>
          <a:off x="5734280" y="1449232"/>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20204321-0809-43E2-8B68-71194798EDCB}">
      <dsp:nvSpPr>
        <dsp:cNvPr id="0" name=""/>
        <dsp:cNvSpPr/>
      </dsp:nvSpPr>
      <dsp:spPr>
        <a:xfrm>
          <a:off x="6781806" y="2133594"/>
          <a:ext cx="1488388" cy="1278056"/>
        </a:xfrm>
        <a:prstGeom prst="hexagon">
          <a:avLst>
            <a:gd name="adj" fmla="val 25000"/>
            <a:gd name="vf" fmla="val 115470"/>
          </a:avLst>
        </a:prstGeom>
        <a:solidFill>
          <a:schemeClr val="tx1">
            <a:lumMod val="50000"/>
            <a:lumOff val="50000"/>
          </a:schemeClr>
        </a:solid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Social</a:t>
          </a:r>
          <a:br>
            <a:rPr lang="en-US" sz="2200" kern="1200" dirty="0" smtClean="0">
              <a:latin typeface="Arial" panose="020B0604020202020204" pitchFamily="34" charset="0"/>
              <a:cs typeface="Arial" panose="020B0604020202020204" pitchFamily="34" charset="0"/>
            </a:rPr>
          </a:br>
          <a:r>
            <a:rPr lang="en-US" sz="2200" kern="1200" dirty="0" smtClean="0">
              <a:latin typeface="Arial" panose="020B0604020202020204" pitchFamily="34" charset="0"/>
              <a:cs typeface="Arial" panose="020B0604020202020204" pitchFamily="34" charset="0"/>
            </a:rPr>
            <a:t>Media</a:t>
          </a:r>
          <a:endParaRPr lang="en-US" sz="2200" kern="1200" dirty="0">
            <a:latin typeface="Arial" panose="020B0604020202020204" pitchFamily="34" charset="0"/>
            <a:cs typeface="Arial" panose="020B0604020202020204" pitchFamily="34" charset="0"/>
          </a:endParaRPr>
        </a:p>
      </dsp:txBody>
      <dsp:txXfrm>
        <a:off x="7012343" y="2331553"/>
        <a:ext cx="1027314" cy="882138"/>
      </dsp:txXfrm>
    </dsp:sp>
    <dsp:sp modelId="{511089C9-C80C-4048-A32F-C6AD32D94641}">
      <dsp:nvSpPr>
        <dsp:cNvPr id="0" name=""/>
        <dsp:cNvSpPr/>
      </dsp:nvSpPr>
      <dsp:spPr>
        <a:xfrm>
          <a:off x="6731801" y="586358"/>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4924A693-269C-4C25-847B-B003DC80C700}">
      <dsp:nvSpPr>
        <dsp:cNvPr id="0" name=""/>
        <dsp:cNvSpPr/>
      </dsp:nvSpPr>
      <dsp:spPr>
        <a:xfrm>
          <a:off x="4190999" y="685801"/>
          <a:ext cx="1488388" cy="1278056"/>
        </a:xfrm>
        <a:prstGeom prst="hexagon">
          <a:avLst>
            <a:gd name="adj" fmla="val 25000"/>
            <a:gd name="vf" fmla="val 115470"/>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8036" t="-3146" r="-5400" b="223"/>
          </a:stretch>
        </a:blip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dsp:style>
    </dsp:sp>
    <dsp:sp modelId="{F719CE7C-1451-4285-BB57-A951FBC6904D}">
      <dsp:nvSpPr>
        <dsp:cNvPr id="0" name=""/>
        <dsp:cNvSpPr/>
      </dsp:nvSpPr>
      <dsp:spPr>
        <a:xfrm>
          <a:off x="7021429" y="755065"/>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0C31B575-6C4F-42D0-A4D1-B3541628F50A}">
      <dsp:nvSpPr>
        <dsp:cNvPr id="0" name=""/>
        <dsp:cNvSpPr/>
      </dsp:nvSpPr>
      <dsp:spPr>
        <a:xfrm>
          <a:off x="4190999" y="2133597"/>
          <a:ext cx="1488388" cy="1278056"/>
        </a:xfrm>
        <a:prstGeom prst="hexagon">
          <a:avLst>
            <a:gd name="adj" fmla="val 25000"/>
            <a:gd name="vf" fmla="val 115470"/>
          </a:avLst>
        </a:prstGeom>
        <a:solidFill>
          <a:schemeClr val="tx1">
            <a:lumMod val="50000"/>
            <a:lumOff val="50000"/>
          </a:schemeClr>
        </a:solid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Digital</a:t>
          </a:r>
          <a:br>
            <a:rPr lang="en-US" sz="2200" kern="1200" dirty="0" smtClean="0">
              <a:latin typeface="Arial" panose="020B0604020202020204" pitchFamily="34" charset="0"/>
              <a:cs typeface="Arial" panose="020B0604020202020204" pitchFamily="34" charset="0"/>
            </a:rPr>
          </a:br>
          <a:r>
            <a:rPr lang="en-US" sz="2200" kern="1200" dirty="0" smtClean="0">
              <a:latin typeface="Arial" panose="020B0604020202020204" pitchFamily="34" charset="0"/>
              <a:cs typeface="Arial" panose="020B0604020202020204" pitchFamily="34" charset="0"/>
            </a:rPr>
            <a:t>Ads</a:t>
          </a:r>
          <a:endParaRPr lang="en-US" sz="2200" kern="1200" dirty="0">
            <a:latin typeface="Arial" panose="020B0604020202020204" pitchFamily="34" charset="0"/>
            <a:cs typeface="Arial" panose="020B0604020202020204" pitchFamily="34" charset="0"/>
          </a:endParaRPr>
        </a:p>
      </dsp:txBody>
      <dsp:txXfrm>
        <a:off x="4421536" y="2331556"/>
        <a:ext cx="1027314" cy="882138"/>
      </dsp:txXfrm>
    </dsp:sp>
    <dsp:sp modelId="{E8C85DB9-3ACD-4A4A-A9BD-30E918F41281}">
      <dsp:nvSpPr>
        <dsp:cNvPr id="0" name=""/>
        <dsp:cNvSpPr/>
      </dsp:nvSpPr>
      <dsp:spPr>
        <a:xfrm>
          <a:off x="7019851" y="3256452"/>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071A2AE7-B265-4CBF-99EA-6461234F9D76}">
      <dsp:nvSpPr>
        <dsp:cNvPr id="0" name=""/>
        <dsp:cNvSpPr/>
      </dsp:nvSpPr>
      <dsp:spPr>
        <a:xfrm>
          <a:off x="6781806" y="761996"/>
          <a:ext cx="1488388" cy="1278056"/>
        </a:xfrm>
        <a:prstGeom prst="hexagon">
          <a:avLst>
            <a:gd name="adj" fmla="val 25000"/>
            <a:gd name="vf" fmla="val 11547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18000" r="-18000"/>
          </a:stretch>
        </a:blipFill>
        <a:ln w="25400"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dsp:style>
    </dsp:sp>
    <dsp:sp modelId="{27D58928-45DA-4EF5-A383-00DDBAB57B6F}">
      <dsp:nvSpPr>
        <dsp:cNvPr id="0" name=""/>
        <dsp:cNvSpPr/>
      </dsp:nvSpPr>
      <dsp:spPr>
        <a:xfrm>
          <a:off x="6743638" y="3397590"/>
          <a:ext cx="173619" cy="149778"/>
        </a:xfrm>
        <a:prstGeom prst="hexagon">
          <a:avLst>
            <a:gd name="adj" fmla="val 25000"/>
            <a:gd name="vf" fmla="val 11547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0.00889</cdr:x>
      <cdr:y>0</cdr:y>
    </cdr:from>
    <cdr:to>
      <cdr:x>0.06659</cdr:x>
      <cdr:y>1</cdr:y>
    </cdr:to>
    <cdr:sp macro="" textlink="">
      <cdr:nvSpPr>
        <cdr:cNvPr id="2" name="TextBox 22"/>
        <cdr:cNvSpPr txBox="1"/>
      </cdr:nvSpPr>
      <cdr:spPr>
        <a:xfrm xmlns:a="http://schemas.openxmlformats.org/drawingml/2006/main" rot="16200000">
          <a:off x="-1825851" y="1861738"/>
          <a:ext cx="3956504" cy="2330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400" dirty="0">
              <a:latin typeface="Arial" panose="020B0604020202020204" pitchFamily="34" charset="0"/>
              <a:cs typeface="Arial" panose="020B0604020202020204" pitchFamily="34" charset="0"/>
            </a:rPr>
            <a:t>(kW)</a:t>
          </a:r>
        </a:p>
      </cdr:txBody>
    </cdr:sp>
  </cdr:relSizeAnchor>
</c:userShapes>
</file>

<file path=ppt/drawings/drawing2.xml><?xml version="1.0" encoding="utf-8"?>
<c:userShapes xmlns:c="http://schemas.openxmlformats.org/drawingml/2006/chart">
  <cdr:relSizeAnchor xmlns:cdr="http://schemas.openxmlformats.org/drawingml/2006/chartDrawing">
    <cdr:from>
      <cdr:x>0.00784</cdr:x>
      <cdr:y>0</cdr:y>
    </cdr:from>
    <cdr:to>
      <cdr:x>0.06554</cdr:x>
      <cdr:y>1</cdr:y>
    </cdr:to>
    <cdr:sp macro="" textlink="">
      <cdr:nvSpPr>
        <cdr:cNvPr id="2" name="TextBox 22"/>
        <cdr:cNvSpPr txBox="1"/>
      </cdr:nvSpPr>
      <cdr:spPr>
        <a:xfrm xmlns:a="http://schemas.openxmlformats.org/drawingml/2006/main" rot="16200000">
          <a:off x="-1832620" y="1864289"/>
          <a:ext cx="3961606" cy="2330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xmlns:a="http://schemas.openxmlformats.org/drawingml/2006/main">
          <a:pPr algn="ctr"/>
          <a:r>
            <a:rPr lang="en-US" sz="1400" dirty="0">
              <a:latin typeface="Arial" panose="020B0604020202020204" pitchFamily="34" charset="0"/>
              <a:cs typeface="Arial" panose="020B0604020202020204" pitchFamily="34" charset="0"/>
            </a:rPr>
            <a:t>(kW)</a:t>
          </a:r>
        </a:p>
      </cdr:txBody>
    </cdr:sp>
  </cdr:relSizeAnchor>
</c:userShapes>
</file>

<file path=ppt/drawings/drawing3.xml><?xml version="1.0" encoding="utf-8"?>
<c:userShapes xmlns:c="http://schemas.openxmlformats.org/drawingml/2006/chart">
  <cdr:relSizeAnchor xmlns:cdr="http://schemas.openxmlformats.org/drawingml/2006/chartDrawing">
    <cdr:from>
      <cdr:x>0.02426</cdr:x>
      <cdr:y>0.01616</cdr:y>
    </cdr:from>
    <cdr:to>
      <cdr:x>0.0782</cdr:x>
      <cdr:y>0.70135</cdr:y>
    </cdr:to>
    <cdr:sp macro="" textlink="">
      <cdr:nvSpPr>
        <cdr:cNvPr id="2" name="TextBox 26"/>
        <cdr:cNvSpPr txBox="1"/>
      </cdr:nvSpPr>
      <cdr:spPr>
        <a:xfrm xmlns:a="http://schemas.openxmlformats.org/drawingml/2006/main" rot="16200000">
          <a:off x="-1393993" y="1574969"/>
          <a:ext cx="3230563" cy="23302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xmlns:a="http://schemas.openxmlformats.org/drawingml/2006/main">
          <a:pPr algn="ctr"/>
          <a:r>
            <a:rPr lang="en-US" sz="1400" dirty="0">
              <a:latin typeface="Arial" panose="020B0604020202020204" pitchFamily="34" charset="0"/>
              <a:cs typeface="Arial" panose="020B0604020202020204" pitchFamily="34" charset="0"/>
            </a:rPr>
            <a:t>(kW)</a:t>
          </a:r>
        </a:p>
      </cdr:txBody>
    </cdr:sp>
  </cdr:relSizeAnchor>
</c:userShapes>
</file>

<file path=ppt/drawings/drawing4.xml><?xml version="1.0" encoding="utf-8"?>
<c:userShapes xmlns:c="http://schemas.openxmlformats.org/drawingml/2006/chart">
  <cdr:relSizeAnchor xmlns:cdr="http://schemas.openxmlformats.org/drawingml/2006/chartDrawing">
    <cdr:from>
      <cdr:x>0.03638</cdr:x>
      <cdr:y>0.01626</cdr:y>
    </cdr:from>
    <cdr:to>
      <cdr:x>0.09033</cdr:x>
      <cdr:y>0.70144</cdr:y>
    </cdr:to>
    <cdr:sp macro="" textlink="">
      <cdr:nvSpPr>
        <cdr:cNvPr id="2" name="TextBox 26"/>
        <cdr:cNvSpPr txBox="1"/>
      </cdr:nvSpPr>
      <cdr:spPr>
        <a:xfrm xmlns:a="http://schemas.openxmlformats.org/drawingml/2006/main" rot="16200000">
          <a:off x="-1341605" y="1575411"/>
          <a:ext cx="3230563" cy="23302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xmlns:a="http://schemas.openxmlformats.org/drawingml/2006/main">
          <a:pPr algn="ctr"/>
          <a:r>
            <a:rPr lang="en-US" sz="1400" dirty="0" smtClean="0">
              <a:latin typeface="Arial" panose="020B0604020202020204" pitchFamily="34" charset="0"/>
              <a:cs typeface="Arial" panose="020B0604020202020204" pitchFamily="34" charset="0"/>
            </a:rPr>
            <a:t>(</a:t>
          </a:r>
          <a:r>
            <a:rPr lang="en-US" sz="1400" dirty="0" err="1" smtClean="0">
              <a:latin typeface="Arial" panose="020B0604020202020204" pitchFamily="34" charset="0"/>
              <a:cs typeface="Arial" panose="020B0604020202020204" pitchFamily="34" charset="0"/>
            </a:rPr>
            <a:t>Qty</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6F1183D-9F66-4691-AABB-1CB422A3E165}" type="datetimeFigureOut">
              <a:rPr lang="en-US" smtClean="0"/>
              <a:t>2/23/2018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649FB6E-7116-44DA-9184-02E5E6C99C52}" type="slidenum">
              <a:rPr lang="en-US" smtClean="0"/>
              <a:t>‹#›</a:t>
            </a:fld>
            <a:endParaRPr lang="en-US"/>
          </a:p>
        </p:txBody>
      </p:sp>
    </p:spTree>
    <p:extLst>
      <p:ext uri="{BB962C8B-B14F-4D97-AF65-F5344CB8AC3E}">
        <p14:creationId xmlns:p14="http://schemas.microsoft.com/office/powerpoint/2010/main" val="204191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4E706A-5310-4F58-816D-B9663BDF1DF7}" type="datetimeFigureOut">
              <a:rPr lang="en-US" smtClean="0"/>
              <a:t>2/23/2018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3414010-A5E8-40F7-B610-FD89FDCD82F1}" type="slidenum">
              <a:rPr lang="en-US" smtClean="0"/>
              <a:t>‹#›</a:t>
            </a:fld>
            <a:endParaRPr lang="en-US"/>
          </a:p>
        </p:txBody>
      </p:sp>
    </p:spTree>
    <p:extLst>
      <p:ext uri="{BB962C8B-B14F-4D97-AF65-F5344CB8AC3E}">
        <p14:creationId xmlns:p14="http://schemas.microsoft.com/office/powerpoint/2010/main" val="288201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1</a:t>
            </a:fld>
            <a:endParaRPr lang="en-US"/>
          </a:p>
        </p:txBody>
      </p:sp>
    </p:spTree>
    <p:extLst>
      <p:ext uri="{BB962C8B-B14F-4D97-AF65-F5344CB8AC3E}">
        <p14:creationId xmlns:p14="http://schemas.microsoft.com/office/powerpoint/2010/main" val="391112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a:t>
            </a:fld>
            <a:endParaRPr lang="en-US"/>
          </a:p>
        </p:txBody>
      </p:sp>
    </p:spTree>
    <p:extLst>
      <p:ext uri="{BB962C8B-B14F-4D97-AF65-F5344CB8AC3E}">
        <p14:creationId xmlns:p14="http://schemas.microsoft.com/office/powerpoint/2010/main" val="384293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3</a:t>
            </a:fld>
            <a:endParaRPr lang="en-US"/>
          </a:p>
        </p:txBody>
      </p:sp>
    </p:spTree>
    <p:extLst>
      <p:ext uri="{BB962C8B-B14F-4D97-AF65-F5344CB8AC3E}">
        <p14:creationId xmlns:p14="http://schemas.microsoft.com/office/powerpoint/2010/main" val="2746448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4</a:t>
            </a:fld>
            <a:endParaRPr lang="en-US"/>
          </a:p>
        </p:txBody>
      </p:sp>
    </p:spTree>
    <p:extLst>
      <p:ext uri="{BB962C8B-B14F-4D97-AF65-F5344CB8AC3E}">
        <p14:creationId xmlns:p14="http://schemas.microsoft.com/office/powerpoint/2010/main" val="733329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More</a:t>
            </a:r>
            <a:r>
              <a:rPr lang="en-US" sz="1200" baseline="0" dirty="0" smtClean="0"/>
              <a:t> details on website</a:t>
            </a:r>
            <a:endParaRPr lang="en-US" sz="1000" dirty="0" smtClean="0"/>
          </a:p>
        </p:txBody>
      </p:sp>
      <p:sp>
        <p:nvSpPr>
          <p:cNvPr id="4" name="Slide Number Placeholder 3"/>
          <p:cNvSpPr>
            <a:spLocks noGrp="1"/>
          </p:cNvSpPr>
          <p:nvPr>
            <p:ph type="sldNum" sz="quarter" idx="10"/>
          </p:nvPr>
        </p:nvSpPr>
        <p:spPr/>
        <p:txBody>
          <a:bodyPr/>
          <a:lstStyle/>
          <a:p>
            <a:fld id="{03414010-A5E8-40F7-B610-FD89FDCD82F1}" type="slidenum">
              <a:rPr lang="en-US" smtClean="0"/>
              <a:t>5</a:t>
            </a:fld>
            <a:endParaRPr lang="en-US" dirty="0"/>
          </a:p>
        </p:txBody>
      </p:sp>
    </p:spTree>
    <p:extLst>
      <p:ext uri="{BB962C8B-B14F-4D97-AF65-F5344CB8AC3E}">
        <p14:creationId xmlns:p14="http://schemas.microsoft.com/office/powerpoint/2010/main" val="3454242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6</a:t>
            </a:fld>
            <a:endParaRPr lang="en-US" dirty="0"/>
          </a:p>
        </p:txBody>
      </p:sp>
    </p:spTree>
    <p:extLst>
      <p:ext uri="{BB962C8B-B14F-4D97-AF65-F5344CB8AC3E}">
        <p14:creationId xmlns:p14="http://schemas.microsoft.com/office/powerpoint/2010/main" val="3860670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- 8 weeks, everyone</a:t>
            </a:r>
            <a:r>
              <a:rPr lang="en-US" baseline="0" dirty="0" smtClean="0"/>
              <a:t> gets what they asked for as long as it follows program rules</a:t>
            </a:r>
            <a:endParaRPr lang="en-US" dirty="0" smtClean="0"/>
          </a:p>
          <a:p>
            <a:r>
              <a:rPr lang="en-US" dirty="0" smtClean="0"/>
              <a:t>- Contracts must be signed within 7 business</a:t>
            </a:r>
            <a:r>
              <a:rPr lang="en-US" baseline="0" dirty="0" smtClean="0"/>
              <a:t> </a:t>
            </a:r>
            <a:r>
              <a:rPr lang="en-US" dirty="0" smtClean="0"/>
              <a:t>days of receipt of contract or</a:t>
            </a:r>
            <a:r>
              <a:rPr lang="en-US" baseline="0" dirty="0" smtClean="0"/>
              <a:t> application is cancelled</a:t>
            </a:r>
          </a:p>
        </p:txBody>
      </p:sp>
      <p:sp>
        <p:nvSpPr>
          <p:cNvPr id="4" name="Slide Number Placeholder 3"/>
          <p:cNvSpPr>
            <a:spLocks noGrp="1"/>
          </p:cNvSpPr>
          <p:nvPr>
            <p:ph type="sldNum" sz="quarter" idx="10"/>
          </p:nvPr>
        </p:nvSpPr>
        <p:spPr/>
        <p:txBody>
          <a:bodyPr/>
          <a:lstStyle/>
          <a:p>
            <a:fld id="{03414010-A5E8-40F7-B610-FD89FDCD82F1}" type="slidenum">
              <a:rPr lang="en-US" smtClean="0"/>
              <a:t>7</a:t>
            </a:fld>
            <a:endParaRPr lang="en-US" dirty="0"/>
          </a:p>
        </p:txBody>
      </p:sp>
    </p:spTree>
    <p:extLst>
      <p:ext uri="{BB962C8B-B14F-4D97-AF65-F5344CB8AC3E}">
        <p14:creationId xmlns:p14="http://schemas.microsoft.com/office/powerpoint/2010/main" val="1981261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8</a:t>
            </a:fld>
            <a:endParaRPr lang="en-US"/>
          </a:p>
        </p:txBody>
      </p:sp>
    </p:spTree>
    <p:extLst>
      <p:ext uri="{BB962C8B-B14F-4D97-AF65-F5344CB8AC3E}">
        <p14:creationId xmlns:p14="http://schemas.microsoft.com/office/powerpoint/2010/main" val="4152876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9</a:t>
            </a:fld>
            <a:endParaRPr lang="en-US"/>
          </a:p>
        </p:txBody>
      </p:sp>
    </p:spTree>
    <p:extLst>
      <p:ext uri="{BB962C8B-B14F-4D97-AF65-F5344CB8AC3E}">
        <p14:creationId xmlns:p14="http://schemas.microsoft.com/office/powerpoint/2010/main" val="3553254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10</a:t>
            </a:fld>
            <a:endParaRPr lang="en-US"/>
          </a:p>
        </p:txBody>
      </p:sp>
    </p:spTree>
    <p:extLst>
      <p:ext uri="{BB962C8B-B14F-4D97-AF65-F5344CB8AC3E}">
        <p14:creationId xmlns:p14="http://schemas.microsoft.com/office/powerpoint/2010/main" val="2429041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lumMod val="50000"/>
                  </a:schemeClr>
                </a:solidFill>
              </a:rPr>
              <a:t>Xcel Energy handles almost 100 MW of private on-site solar applications, including standard offer incentives programs, net metering only, and competitive solicitations.  </a:t>
            </a:r>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11</a:t>
            </a:fld>
            <a:endParaRPr lang="en-US"/>
          </a:p>
        </p:txBody>
      </p:sp>
    </p:spTree>
    <p:extLst>
      <p:ext uri="{BB962C8B-B14F-4D97-AF65-F5344CB8AC3E}">
        <p14:creationId xmlns:p14="http://schemas.microsoft.com/office/powerpoint/2010/main" val="3452850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lumMod val="50000"/>
                  </a:schemeClr>
                </a:solidFill>
              </a:rPr>
              <a:t>Solar*Rewards participation dropped in 2017. But, customer participation continues. Each offering leads to average system size of about 6 kW (roughly 8,500 kWh/year). Count and capacity are relatively interchangeable. </a:t>
            </a:r>
          </a:p>
          <a:p>
            <a:endParaRPr lang="en-US" dirty="0" smtClean="0"/>
          </a:p>
          <a:p>
            <a:endParaRPr lang="en-US" dirty="0" smtClean="0"/>
          </a:p>
          <a:p>
            <a:r>
              <a:rPr lang="en-US" dirty="0" smtClean="0"/>
              <a:t>Net Metering averages</a:t>
            </a:r>
            <a:r>
              <a:rPr lang="en-US" baseline="0" dirty="0" smtClean="0"/>
              <a:t> 5.7 kW</a:t>
            </a:r>
          </a:p>
          <a:p>
            <a:r>
              <a:rPr lang="en-US" baseline="0" dirty="0" smtClean="0"/>
              <a:t>Solar*Rewards average 6.1 kW</a:t>
            </a:r>
          </a:p>
          <a:p>
            <a:r>
              <a:rPr lang="en-US" baseline="0" dirty="0" smtClean="0"/>
              <a:t>PV Watts- 6 kW at 10%, 180% south = 8,630 - http://pvwatts.nrel.gov/pvwatts.php</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12</a:t>
            </a:fld>
            <a:endParaRPr lang="en-US"/>
          </a:p>
        </p:txBody>
      </p:sp>
    </p:spTree>
    <p:extLst>
      <p:ext uri="{BB962C8B-B14F-4D97-AF65-F5344CB8AC3E}">
        <p14:creationId xmlns:p14="http://schemas.microsoft.com/office/powerpoint/2010/main" val="3784862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bg1">
                    <a:lumMod val="50000"/>
                  </a:schemeClr>
                </a:solidFill>
              </a:rPr>
              <a:t>Capacity for on-site applications for projects below 25 kW exceeded the main Small Solar*Rewards capacity for 2017 of 24 MW.</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We saw the drop in Small Solar*Rewards participation</a:t>
            </a:r>
            <a:r>
              <a:rPr lang="en-US" baseline="0" dirty="0" smtClean="0"/>
              <a:t> last spring. But, the program has stayed steady around 1 MW per month since. </a:t>
            </a:r>
          </a:p>
          <a:p>
            <a:pPr marL="171450" indent="-171450">
              <a:buFont typeface="Arial" panose="020B0604020202020204" pitchFamily="34" charset="0"/>
              <a:buChar char="•"/>
            </a:pPr>
            <a:r>
              <a:rPr lang="en-US" baseline="0" dirty="0" smtClean="0"/>
              <a:t>Net Metering Only has officially become a part of the mix, to the tune of  27 MW worth of applications in 2017. </a:t>
            </a:r>
          </a:p>
          <a:p>
            <a:pPr marL="171450" indent="-171450">
              <a:buFont typeface="Arial" panose="020B0604020202020204" pitchFamily="34" charset="0"/>
              <a:buChar char="•"/>
            </a:pPr>
            <a:r>
              <a:rPr lang="en-US" baseline="0" dirty="0" smtClean="0"/>
              <a:t>So, we’ve been facilitating the installation of much more than 24 MW of small on-site solar, when including the roughly 16.5 MW from Small Solar*Rewards.  </a:t>
            </a:r>
          </a:p>
          <a:p>
            <a:pPr marL="171450" indent="-171450">
              <a:buFont typeface="Arial" panose="020B0604020202020204" pitchFamily="34" charset="0"/>
              <a:buChar char="•"/>
            </a:pPr>
            <a:r>
              <a:rPr lang="en-US" dirty="0" smtClean="0"/>
              <a:t>Overall,</a:t>
            </a:r>
            <a:r>
              <a:rPr lang="en-US" baseline="0" dirty="0" smtClean="0"/>
              <a:t> small solar looks to be doing quite well. </a:t>
            </a:r>
          </a:p>
          <a:p>
            <a:pPr marL="171450" indent="-171450">
              <a:buFont typeface="Arial" panose="020B0604020202020204" pitchFamily="34" charset="0"/>
              <a:buChar char="•"/>
            </a:pPr>
            <a:r>
              <a:rPr lang="en-US" baseline="0" dirty="0" smtClean="0"/>
              <a:t>Small Solar*Rewards gets the half-penny incentives and the participating customer pays for the production meter. Net Metering only gets the retail rate incentive. But, the production meter is socialized. </a:t>
            </a:r>
          </a:p>
          <a:p>
            <a:pPr marL="171450" indent="-171450">
              <a:buFont typeface="Arial" panose="020B0604020202020204" pitchFamily="34" charset="0"/>
              <a:buChar char="•"/>
            </a:pPr>
            <a:r>
              <a:rPr lang="en-US" baseline="0" dirty="0" smtClean="0"/>
              <a:t>At $1.50 per month for the meter, the break even for cost is roughly a 2.5 kW system producing 3,600 kWh per year. Are there any non-financial reasons to go the Net Metering Only path?</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13</a:t>
            </a:fld>
            <a:endParaRPr lang="en-US"/>
          </a:p>
        </p:txBody>
      </p:sp>
    </p:spTree>
    <p:extLst>
      <p:ext uri="{BB962C8B-B14F-4D97-AF65-F5344CB8AC3E}">
        <p14:creationId xmlns:p14="http://schemas.microsoft.com/office/powerpoint/2010/main" val="1213948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lumMod val="50000"/>
                  </a:schemeClr>
                </a:solidFill>
              </a:rPr>
              <a:t>Roughly 50% of Solar*Rewards and Net Metering applications created in 2017 were completed by EOY. Roughly 21% of Solar*Rewards applications* were canceled, while about 9% of net metering only were cancelled. </a:t>
            </a:r>
          </a:p>
          <a:p>
            <a:endParaRPr lang="en-US" dirty="0" smtClean="0"/>
          </a:p>
          <a:p>
            <a:endParaRPr lang="en-US" dirty="0" smtClean="0"/>
          </a:p>
          <a:p>
            <a:r>
              <a:rPr lang="en-US" dirty="0" smtClean="0"/>
              <a:t>*The</a:t>
            </a:r>
            <a:r>
              <a:rPr lang="en-US" baseline="0" dirty="0" smtClean="0"/>
              <a:t> cancellation % estimate removes the 675 kW that were cancelled almost immediately because of a delay in closing the program opening. </a:t>
            </a:r>
          </a:p>
          <a:p>
            <a:r>
              <a:rPr lang="en-US" baseline="0" dirty="0" smtClean="0"/>
              <a:t>The lower NEM cancellation rate might be because there is less reason to cancel. In part because they don’t pay a deposit. (But they do pay a study fee). They will be cancelled after 12 months. </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14</a:t>
            </a:fld>
            <a:endParaRPr lang="en-US"/>
          </a:p>
        </p:txBody>
      </p:sp>
    </p:spTree>
    <p:extLst>
      <p:ext uri="{BB962C8B-B14F-4D97-AF65-F5344CB8AC3E}">
        <p14:creationId xmlns:p14="http://schemas.microsoft.com/office/powerpoint/2010/main" val="2169278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We tried our</a:t>
            </a:r>
            <a:r>
              <a:rPr lang="en-US" baseline="0" dirty="0" smtClean="0"/>
              <a:t> best, and then some, to subscribe 24 MW of Medium capacity</a:t>
            </a:r>
          </a:p>
          <a:p>
            <a:pPr marL="171450" indent="-171450">
              <a:buFont typeface="Arial" panose="020B0604020202020204" pitchFamily="34" charset="0"/>
              <a:buChar char="•"/>
            </a:pPr>
            <a:r>
              <a:rPr lang="en-US" baseline="0" dirty="0" smtClean="0"/>
              <a:t>190 kW per project is average, 160 is median, 25.01 min, 500 max</a:t>
            </a:r>
          </a:p>
          <a:p>
            <a:pPr marL="171450" indent="-171450">
              <a:buFont typeface="Arial" panose="020B0604020202020204" pitchFamily="34" charset="0"/>
              <a:buChar char="•"/>
            </a:pPr>
            <a:r>
              <a:rPr lang="en-US" baseline="0" dirty="0" smtClean="0"/>
              <a:t>Program opening duration</a:t>
            </a:r>
          </a:p>
          <a:p>
            <a:pPr marL="628650" lvl="1" indent="-171450">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Q1</a:t>
            </a:r>
            <a:r>
              <a:rPr lang="en-US" sz="1200" b="0" i="0" u="none" strike="noStrike" kern="1200" baseline="0" dirty="0" smtClean="0">
                <a:solidFill>
                  <a:schemeClr val="tx1"/>
                </a:solidFill>
                <a:effectLst/>
                <a:latin typeface="+mn-lt"/>
                <a:ea typeface="+mn-ea"/>
                <a:cs typeface="+mn-cs"/>
              </a:rPr>
              <a:t> - </a:t>
            </a:r>
            <a:r>
              <a:rPr lang="en-US" sz="1200" b="0" i="0" u="none" strike="noStrike" kern="1200" dirty="0" smtClean="0">
                <a:solidFill>
                  <a:schemeClr val="tx1"/>
                </a:solidFill>
                <a:effectLst/>
                <a:latin typeface="+mn-lt"/>
                <a:ea typeface="+mn-ea"/>
                <a:cs typeface="+mn-cs"/>
              </a:rPr>
              <a:t>0:43</a:t>
            </a:r>
            <a:r>
              <a:rPr lang="en-US" dirty="0" smtClean="0"/>
              <a:t> </a:t>
            </a:r>
          </a:p>
          <a:p>
            <a:pPr marL="628650" lvl="1" indent="-171450">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Q2</a:t>
            </a:r>
            <a:r>
              <a:rPr lang="en-US" sz="1200" b="0" i="0" u="none" strike="noStrike" kern="1200" baseline="0" dirty="0" smtClean="0">
                <a:solidFill>
                  <a:schemeClr val="tx1"/>
                </a:solidFill>
                <a:effectLst/>
                <a:latin typeface="+mn-lt"/>
                <a:ea typeface="+mn-ea"/>
                <a:cs typeface="+mn-cs"/>
              </a:rPr>
              <a:t> - </a:t>
            </a:r>
            <a:r>
              <a:rPr lang="en-US" sz="1200" b="0" i="0" u="none" strike="noStrike" kern="1200" dirty="0" smtClean="0">
                <a:solidFill>
                  <a:schemeClr val="tx1"/>
                </a:solidFill>
                <a:effectLst/>
                <a:latin typeface="+mn-lt"/>
                <a:ea typeface="+mn-ea"/>
                <a:cs typeface="+mn-cs"/>
              </a:rPr>
              <a:t>4:04</a:t>
            </a:r>
            <a:r>
              <a:rPr lang="en-US" dirty="0" smtClean="0"/>
              <a:t> </a:t>
            </a:r>
          </a:p>
          <a:p>
            <a:pPr marL="628650" lvl="1" indent="-171450">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Q3 - 6:17</a:t>
            </a:r>
            <a:r>
              <a:rPr lang="en-US" dirty="0" smtClean="0"/>
              <a:t> </a:t>
            </a:r>
          </a:p>
          <a:p>
            <a:pPr marL="628650" lvl="1" indent="-171450">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Q4 - 53:59:16</a:t>
            </a:r>
            <a:r>
              <a:rPr lang="en-US" dirty="0" smtClean="0"/>
              <a:t> </a:t>
            </a:r>
          </a:p>
          <a:p>
            <a:pPr marL="628650" lvl="1" indent="-171450">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Q4b - 0:00:06</a:t>
            </a:r>
            <a:r>
              <a:rPr lang="en-US" dirty="0" smtClean="0"/>
              <a:t> </a:t>
            </a:r>
          </a:p>
          <a:p>
            <a:pPr marL="628650" lvl="1" indent="-171450">
              <a:buFont typeface="Arial" panose="020B0604020202020204" pitchFamily="34" charset="0"/>
              <a:buChar char="•"/>
            </a:pPr>
            <a:r>
              <a:rPr lang="en-US" dirty="0" smtClean="0"/>
              <a:t>Q1 2018 – 48 hours</a:t>
            </a:r>
          </a:p>
          <a:p>
            <a:pPr marL="171450" lvl="0" indent="-171450">
              <a:buFont typeface="Arial" panose="020B0604020202020204" pitchFamily="34" charset="0"/>
              <a:buChar char="•"/>
            </a:pPr>
            <a:r>
              <a:rPr lang="en-US" dirty="0" smtClean="0"/>
              <a:t>Concerned</a:t>
            </a:r>
            <a:r>
              <a:rPr lang="en-US" baseline="0" dirty="0" smtClean="0"/>
              <a:t> about unviable projects </a:t>
            </a:r>
            <a:endParaRPr lang="en-US" dirty="0" smtClean="0"/>
          </a:p>
        </p:txBody>
      </p:sp>
      <p:sp>
        <p:nvSpPr>
          <p:cNvPr id="4" name="Slide Number Placeholder 3"/>
          <p:cNvSpPr>
            <a:spLocks noGrp="1"/>
          </p:cNvSpPr>
          <p:nvPr>
            <p:ph type="sldNum" sz="quarter" idx="10"/>
          </p:nvPr>
        </p:nvSpPr>
        <p:spPr/>
        <p:txBody>
          <a:bodyPr/>
          <a:lstStyle/>
          <a:p>
            <a:fld id="{03414010-A5E8-40F7-B610-FD89FDCD82F1}" type="slidenum">
              <a:rPr lang="en-US" smtClean="0"/>
              <a:t>15</a:t>
            </a:fld>
            <a:endParaRPr lang="en-US"/>
          </a:p>
        </p:txBody>
      </p:sp>
    </p:spTree>
    <p:extLst>
      <p:ext uri="{BB962C8B-B14F-4D97-AF65-F5344CB8AC3E}">
        <p14:creationId xmlns:p14="http://schemas.microsoft.com/office/powerpoint/2010/main" val="1739932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lumMod val="50000"/>
                  </a:schemeClr>
                </a:solidFill>
              </a:rPr>
              <a:t>Relatively large amount of cancellations, not just from rollover/duplicates.</a:t>
            </a:r>
          </a:p>
          <a:p>
            <a:endParaRPr lang="en-US" dirty="0" smtClean="0"/>
          </a:p>
          <a:p>
            <a:r>
              <a:rPr lang="en-US" dirty="0" smtClean="0"/>
              <a:t>I’ll let Kristin talk about the Large program. We did have a very competitive</a:t>
            </a:r>
            <a:r>
              <a:rPr lang="en-US" baseline="0" dirty="0" smtClean="0"/>
              <a:t> bid from 2017 and look forward to the 2018 process. </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16</a:t>
            </a:fld>
            <a:endParaRPr lang="en-US"/>
          </a:p>
        </p:txBody>
      </p:sp>
    </p:spTree>
    <p:extLst>
      <p:ext uri="{BB962C8B-B14F-4D97-AF65-F5344CB8AC3E}">
        <p14:creationId xmlns:p14="http://schemas.microsoft.com/office/powerpoint/2010/main" val="2945201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107 MW total</a:t>
            </a:r>
          </a:p>
          <a:p>
            <a:r>
              <a:rPr lang="en-US" dirty="0" smtClean="0"/>
              <a:t>78</a:t>
            </a:r>
            <a:r>
              <a:rPr lang="en-US" baseline="0" dirty="0" smtClean="0"/>
              <a:t> in Development</a:t>
            </a:r>
          </a:p>
          <a:p>
            <a:r>
              <a:rPr lang="en-US" baseline="0" dirty="0" smtClean="0"/>
              <a:t>29 completed</a:t>
            </a:r>
          </a:p>
          <a:p>
            <a:endParaRPr lang="en-US" baseline="0" dirty="0" smtClean="0"/>
          </a:p>
          <a:p>
            <a:r>
              <a:rPr lang="en-US" dirty="0" smtClean="0"/>
              <a:t>77 MW total</a:t>
            </a:r>
          </a:p>
          <a:p>
            <a:r>
              <a:rPr lang="en-US" dirty="0" smtClean="0"/>
              <a:t>54</a:t>
            </a:r>
            <a:r>
              <a:rPr lang="en-US" baseline="0" dirty="0" smtClean="0"/>
              <a:t> in Development</a:t>
            </a:r>
          </a:p>
          <a:p>
            <a:r>
              <a:rPr lang="en-US" baseline="0" dirty="0" smtClean="0"/>
              <a:t>23 completed</a:t>
            </a:r>
            <a:endParaRPr lang="en-US" dirty="0" smtClean="0"/>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17</a:t>
            </a:fld>
            <a:endParaRPr lang="en-US"/>
          </a:p>
        </p:txBody>
      </p:sp>
    </p:spTree>
    <p:extLst>
      <p:ext uri="{BB962C8B-B14F-4D97-AF65-F5344CB8AC3E}">
        <p14:creationId xmlns:p14="http://schemas.microsoft.com/office/powerpoint/2010/main" val="2162140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It’s only a warning. Not action is taken at this point. </a:t>
            </a:r>
          </a:p>
          <a:p>
            <a:pPr lvl="0"/>
            <a:r>
              <a:rPr lang="en-US" sz="1200" kern="1200" dirty="0" smtClean="0">
                <a:solidFill>
                  <a:schemeClr val="tx1"/>
                </a:solidFill>
                <a:effectLst/>
                <a:latin typeface="+mn-lt"/>
                <a:ea typeface="+mn-ea"/>
                <a:cs typeface="+mn-cs"/>
              </a:rPr>
              <a:t>Even if they do it again, they would still be able to put in multiple applications in one round if the program stays open for more than 60 seconds, with one login. </a:t>
            </a:r>
          </a:p>
          <a:p>
            <a:pPr lvl="0"/>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smtClean="0">
                <a:solidFill>
                  <a:schemeClr val="tx1"/>
                </a:solidFill>
                <a:effectLst/>
                <a:latin typeface="+mn-lt"/>
                <a:ea typeface="+mn-ea"/>
                <a:cs typeface="+mn-cs"/>
              </a:rPr>
              <a:t>Salesforce search functionality does index each record as soon as it is created which will allow users to search those records later (something like how google give search results based on keywords).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smtClean="0">
                <a:solidFill>
                  <a:schemeClr val="tx1"/>
                </a:solidFill>
                <a:effectLst/>
                <a:latin typeface="+mn-lt"/>
                <a:ea typeface="+mn-ea"/>
                <a:cs typeface="+mn-cs"/>
              </a:rPr>
              <a:t>Salesforce has no functionality that would delay a record from showing up in a user’s portal once it has been created.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smtClean="0">
                <a:solidFill>
                  <a:schemeClr val="tx1"/>
                </a:solidFill>
                <a:effectLst/>
                <a:latin typeface="+mn-lt"/>
                <a:ea typeface="+mn-ea"/>
                <a:cs typeface="+mn-cs"/>
              </a:rPr>
              <a:t>However, it is still possible users may not be able to search for a record that was created recently if the user navigated away from the application as soon as it was created and tried searching for it immediately and nothing showed up in their search results.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smtClean="0">
                <a:solidFill>
                  <a:schemeClr val="tx1"/>
                </a:solidFill>
                <a:effectLst/>
                <a:latin typeface="+mn-lt"/>
                <a:ea typeface="+mn-ea"/>
                <a:cs typeface="+mn-cs"/>
              </a:rPr>
              <a:t>Other possibility is that when they hit the back button on the browser and keep hitting the submit button till they see an application creation.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smtClean="0">
                <a:solidFill>
                  <a:schemeClr val="tx1"/>
                </a:solidFill>
                <a:effectLst/>
                <a:latin typeface="+mn-lt"/>
                <a:ea typeface="+mn-ea"/>
                <a:cs typeface="+mn-cs"/>
              </a:rPr>
              <a:t>These are</a:t>
            </a:r>
            <a:r>
              <a:rPr lang="en-US" sz="1200" i="1" kern="1200" baseline="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user errors</a:t>
            </a:r>
            <a:r>
              <a:rPr lang="en-US" sz="1200" i="1" kern="1200" baseline="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rather than a bug.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18</a:t>
            </a:fld>
            <a:endParaRPr lang="en-US"/>
          </a:p>
        </p:txBody>
      </p:sp>
    </p:spTree>
    <p:extLst>
      <p:ext uri="{BB962C8B-B14F-4D97-AF65-F5344CB8AC3E}">
        <p14:creationId xmlns:p14="http://schemas.microsoft.com/office/powerpoint/2010/main" val="1061408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We want to see viable solar projects to move forward in a timely and efficient manner. </a:t>
            </a:r>
            <a:r>
              <a:rPr lang="en-US" dirty="0" smtClean="0"/>
              <a:t>– installers/developers control this.</a:t>
            </a:r>
          </a:p>
          <a:p>
            <a:pPr lvl="2"/>
            <a:r>
              <a:rPr lang="en-US" dirty="0" smtClean="0"/>
              <a:t>43% attrition of projects from the Q1 2017 opening</a:t>
            </a:r>
          </a:p>
          <a:p>
            <a:pPr lvl="2"/>
            <a:r>
              <a:rPr lang="en-US" dirty="0" smtClean="0"/>
              <a:t>Reason: “Customer does not want to proceed”</a:t>
            </a:r>
          </a:p>
          <a:p>
            <a:pPr lvl="2"/>
            <a:r>
              <a:rPr lang="en-US" dirty="0" smtClean="0"/>
              <a:t>Why are customers deciding not to move forward even after the REC secured?</a:t>
            </a:r>
          </a:p>
          <a:p>
            <a:pPr lvl="2"/>
            <a:endParaRPr lang="en-US" dirty="0" smtClean="0"/>
          </a:p>
          <a:p>
            <a:pPr lvl="0"/>
            <a:r>
              <a:rPr lang="en-US" sz="1200" kern="1200" dirty="0" smtClean="0">
                <a:solidFill>
                  <a:schemeClr val="tx1"/>
                </a:solidFill>
                <a:effectLst/>
                <a:latin typeface="+mn-lt"/>
                <a:ea typeface="+mn-ea"/>
                <a:cs typeface="+mn-cs"/>
              </a:rPr>
              <a:t>Historically, more than 24 MW of Medium applications have been opened. We can’t control the ones that are removed. Individual solar developers can.  </a:t>
            </a:r>
          </a:p>
          <a:p>
            <a:pPr lvl="0"/>
            <a:r>
              <a:rPr lang="en-US" sz="1200" kern="1200" dirty="0" smtClean="0">
                <a:solidFill>
                  <a:schemeClr val="tx1"/>
                </a:solidFill>
                <a:effectLst/>
                <a:latin typeface="+mn-lt"/>
                <a:ea typeface="+mn-ea"/>
                <a:cs typeface="+mn-cs"/>
              </a:rPr>
              <a:t>COSEIA and the stakeholder group accepted the proposal (or at least didn’t object when we aired it in two different meetings)</a:t>
            </a:r>
          </a:p>
          <a:p>
            <a:pPr lvl="0"/>
            <a:r>
              <a:rPr lang="en-US" sz="1200" kern="1200" dirty="0" smtClean="0">
                <a:solidFill>
                  <a:schemeClr val="tx1"/>
                </a:solidFill>
                <a:effectLst/>
                <a:latin typeface="+mn-lt"/>
                <a:ea typeface="+mn-ea"/>
                <a:cs typeface="+mn-cs"/>
              </a:rPr>
              <a:t>Yes. Mistakes happen. But, there is also deliberate duplications. We have to reserve judgement and be fair across the board. </a:t>
            </a:r>
          </a:p>
          <a:p>
            <a:pPr lvl="0"/>
            <a:r>
              <a:rPr lang="en-US" sz="1200" kern="1200" dirty="0" smtClean="0">
                <a:solidFill>
                  <a:schemeClr val="tx1"/>
                </a:solidFill>
                <a:effectLst/>
                <a:latin typeface="+mn-lt"/>
                <a:ea typeface="+mn-ea"/>
                <a:cs typeface="+mn-cs"/>
              </a:rPr>
              <a:t>If you don’t enter duplicates, this won’t be an issue. Slow down and make your entries count.  </a:t>
            </a:r>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19</a:t>
            </a:fld>
            <a:endParaRPr lang="en-US"/>
          </a:p>
        </p:txBody>
      </p:sp>
    </p:spTree>
    <p:extLst>
      <p:ext uri="{BB962C8B-B14F-4D97-AF65-F5344CB8AC3E}">
        <p14:creationId xmlns:p14="http://schemas.microsoft.com/office/powerpoint/2010/main" val="1061408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20</a:t>
            </a:fld>
            <a:endParaRPr lang="en-US"/>
          </a:p>
        </p:txBody>
      </p:sp>
    </p:spTree>
    <p:extLst>
      <p:ext uri="{BB962C8B-B14F-4D97-AF65-F5344CB8AC3E}">
        <p14:creationId xmlns:p14="http://schemas.microsoft.com/office/powerpoint/2010/main" val="2627311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21</a:t>
            </a:fld>
            <a:endParaRPr lang="en-US"/>
          </a:p>
        </p:txBody>
      </p:sp>
    </p:spTree>
    <p:extLst>
      <p:ext uri="{BB962C8B-B14F-4D97-AF65-F5344CB8AC3E}">
        <p14:creationId xmlns:p14="http://schemas.microsoft.com/office/powerpoint/2010/main" val="3040653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solar program</a:t>
            </a:r>
            <a:r>
              <a:rPr lang="en-US" baseline="0" dirty="0" smtClean="0"/>
              <a:t> pages received a facelift with a new look and feel.</a:t>
            </a:r>
          </a:p>
          <a:p>
            <a:r>
              <a:rPr lang="en-US" baseline="0" dirty="0" smtClean="0"/>
              <a:t>Providing a step by step process that is customers centric.</a:t>
            </a:r>
          </a:p>
          <a:p>
            <a:r>
              <a:rPr lang="en-US" baseline="0" dirty="0" smtClean="0"/>
              <a:t>New links to Is Solar Right For You page utilizing Google’s Project Sunroof too,  and a consolidated FAQ page for new &amp; existing customers &amp; installers/developers</a:t>
            </a:r>
          </a:p>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22</a:t>
            </a:fld>
            <a:endParaRPr lang="en-US"/>
          </a:p>
        </p:txBody>
      </p:sp>
    </p:spTree>
    <p:extLst>
      <p:ext uri="{BB962C8B-B14F-4D97-AF65-F5344CB8AC3E}">
        <p14:creationId xmlns:p14="http://schemas.microsoft.com/office/powerpoint/2010/main" val="2035901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initial welcome email received</a:t>
            </a:r>
            <a:r>
              <a:rPr lang="en-US" baseline="0" dirty="0" smtClean="0"/>
              <a:t> by the customer when a SR application is started on their behalf will direct them to this page where they can view new customer FAQs, the application process, and questions </a:t>
            </a:r>
            <a:r>
              <a:rPr lang="en-US" baseline="0" smtClean="0"/>
              <a:t>about moving</a:t>
            </a:r>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23</a:t>
            </a:fld>
            <a:endParaRPr lang="en-US"/>
          </a:p>
        </p:txBody>
      </p:sp>
    </p:spTree>
    <p:extLst>
      <p:ext uri="{BB962C8B-B14F-4D97-AF65-F5344CB8AC3E}">
        <p14:creationId xmlns:p14="http://schemas.microsoft.com/office/powerpoint/2010/main" val="1870658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24</a:t>
            </a:fld>
            <a:endParaRPr lang="en-US"/>
          </a:p>
        </p:txBody>
      </p:sp>
    </p:spTree>
    <p:extLst>
      <p:ext uri="{BB962C8B-B14F-4D97-AF65-F5344CB8AC3E}">
        <p14:creationId xmlns:p14="http://schemas.microsoft.com/office/powerpoint/2010/main" val="449049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25</a:t>
            </a:fld>
            <a:endParaRPr lang="en-US"/>
          </a:p>
        </p:txBody>
      </p:sp>
    </p:spTree>
    <p:extLst>
      <p:ext uri="{BB962C8B-B14F-4D97-AF65-F5344CB8AC3E}">
        <p14:creationId xmlns:p14="http://schemas.microsoft.com/office/powerpoint/2010/main" val="38365600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27</a:t>
            </a:fld>
            <a:endParaRPr lang="en-US"/>
          </a:p>
        </p:txBody>
      </p:sp>
    </p:spTree>
    <p:extLst>
      <p:ext uri="{BB962C8B-B14F-4D97-AF65-F5344CB8AC3E}">
        <p14:creationId xmlns:p14="http://schemas.microsoft.com/office/powerpoint/2010/main" val="2872392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28</a:t>
            </a:fld>
            <a:endParaRPr lang="en-US"/>
          </a:p>
        </p:txBody>
      </p:sp>
    </p:spTree>
    <p:extLst>
      <p:ext uri="{BB962C8B-B14F-4D97-AF65-F5344CB8AC3E}">
        <p14:creationId xmlns:p14="http://schemas.microsoft.com/office/powerpoint/2010/main" val="17601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29</a:t>
            </a:fld>
            <a:endParaRPr lang="en-US"/>
          </a:p>
        </p:txBody>
      </p:sp>
    </p:spTree>
    <p:extLst>
      <p:ext uri="{BB962C8B-B14F-4D97-AF65-F5344CB8AC3E}">
        <p14:creationId xmlns:p14="http://schemas.microsoft.com/office/powerpoint/2010/main" val="2748003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33</a:t>
            </a:fld>
            <a:endParaRPr lang="en-US" dirty="0"/>
          </a:p>
        </p:txBody>
      </p:sp>
    </p:spTree>
    <p:extLst>
      <p:ext uri="{BB962C8B-B14F-4D97-AF65-F5344CB8AC3E}">
        <p14:creationId xmlns:p14="http://schemas.microsoft.com/office/powerpoint/2010/main" val="40656550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42</a:t>
            </a:fld>
            <a:endParaRPr lang="en-US"/>
          </a:p>
        </p:txBody>
      </p:sp>
    </p:spTree>
    <p:extLst>
      <p:ext uri="{BB962C8B-B14F-4D97-AF65-F5344CB8AC3E}">
        <p14:creationId xmlns:p14="http://schemas.microsoft.com/office/powerpoint/2010/main" val="18911587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43</a:t>
            </a:fld>
            <a:endParaRPr lang="en-US" dirty="0"/>
          </a:p>
        </p:txBody>
      </p:sp>
    </p:spTree>
    <p:extLst>
      <p:ext uri="{BB962C8B-B14F-4D97-AF65-F5344CB8AC3E}">
        <p14:creationId xmlns:p14="http://schemas.microsoft.com/office/powerpoint/2010/main" val="40730834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44</a:t>
            </a:fld>
            <a:endParaRPr lang="en-US" dirty="0"/>
          </a:p>
        </p:txBody>
      </p:sp>
    </p:spTree>
    <p:extLst>
      <p:ext uri="{BB962C8B-B14F-4D97-AF65-F5344CB8AC3E}">
        <p14:creationId xmlns:p14="http://schemas.microsoft.com/office/powerpoint/2010/main" val="4805453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t>45</a:t>
            </a:fld>
            <a:endParaRPr lang="en-US" dirty="0"/>
          </a:p>
        </p:txBody>
      </p:sp>
    </p:spTree>
    <p:extLst>
      <p:ext uri="{BB962C8B-B14F-4D97-AF65-F5344CB8AC3E}">
        <p14:creationId xmlns:p14="http://schemas.microsoft.com/office/powerpoint/2010/main" val="4805453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46</a:t>
            </a:fld>
            <a:endParaRPr lang="en-US" dirty="0"/>
          </a:p>
        </p:txBody>
      </p:sp>
    </p:spTree>
    <p:extLst>
      <p:ext uri="{BB962C8B-B14F-4D97-AF65-F5344CB8AC3E}">
        <p14:creationId xmlns:p14="http://schemas.microsoft.com/office/powerpoint/2010/main" val="9875959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47</a:t>
            </a:fld>
            <a:endParaRPr lang="en-US" dirty="0"/>
          </a:p>
        </p:txBody>
      </p:sp>
    </p:spTree>
    <p:extLst>
      <p:ext uri="{BB962C8B-B14F-4D97-AF65-F5344CB8AC3E}">
        <p14:creationId xmlns:p14="http://schemas.microsoft.com/office/powerpoint/2010/main" val="9875959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48</a:t>
            </a:fld>
            <a:endParaRPr lang="en-US" dirty="0"/>
          </a:p>
        </p:txBody>
      </p:sp>
    </p:spTree>
    <p:extLst>
      <p:ext uri="{BB962C8B-B14F-4D97-AF65-F5344CB8AC3E}">
        <p14:creationId xmlns:p14="http://schemas.microsoft.com/office/powerpoint/2010/main" val="9875959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414010-A5E8-40F7-B610-FD89FDCD82F1}" type="slidenum">
              <a:rPr lang="en-US" smtClean="0"/>
              <a:pPr/>
              <a:t>49</a:t>
            </a:fld>
            <a:endParaRPr lang="en-US" dirty="0"/>
          </a:p>
        </p:txBody>
      </p:sp>
    </p:spTree>
    <p:extLst>
      <p:ext uri="{BB962C8B-B14F-4D97-AF65-F5344CB8AC3E}">
        <p14:creationId xmlns:p14="http://schemas.microsoft.com/office/powerpoint/2010/main" val="9875959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50</a:t>
            </a:fld>
            <a:endParaRPr lang="en-US"/>
          </a:p>
        </p:txBody>
      </p:sp>
    </p:spTree>
    <p:extLst>
      <p:ext uri="{BB962C8B-B14F-4D97-AF65-F5344CB8AC3E}">
        <p14:creationId xmlns:p14="http://schemas.microsoft.com/office/powerpoint/2010/main" val="2749195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77</a:t>
            </a:fld>
            <a:endParaRPr lang="en-US"/>
          </a:p>
        </p:txBody>
      </p:sp>
    </p:spTree>
    <p:extLst>
      <p:ext uri="{BB962C8B-B14F-4D97-AF65-F5344CB8AC3E}">
        <p14:creationId xmlns:p14="http://schemas.microsoft.com/office/powerpoint/2010/main" val="27697498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414010-A5E8-40F7-B610-FD89FDCD82F1}" type="slidenum">
              <a:rPr lang="en-US" smtClean="0"/>
              <a:t>78</a:t>
            </a:fld>
            <a:endParaRPr lang="en-US"/>
          </a:p>
        </p:txBody>
      </p:sp>
    </p:spTree>
    <p:extLst>
      <p:ext uri="{BB962C8B-B14F-4D97-AF65-F5344CB8AC3E}">
        <p14:creationId xmlns:p14="http://schemas.microsoft.com/office/powerpoint/2010/main" val="7087613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81000" y="2133600"/>
            <a:ext cx="6019800" cy="685800"/>
          </a:xfrm>
        </p:spPr>
        <p:txBody>
          <a:bodyPr anchor="t"/>
          <a:lstStyle>
            <a:lvl1pPr marL="0" indent="0">
              <a:buNone/>
              <a:defRPr sz="4000">
                <a:solidFill>
                  <a:schemeClr val="bg1"/>
                </a:solidFill>
              </a:defRPr>
            </a:lvl1pPr>
          </a:lstStyle>
          <a:p>
            <a:pPr lvl="0"/>
            <a:r>
              <a:rPr lang="en-US" dirty="0" smtClean="0"/>
              <a:t>Today’s presentation</a:t>
            </a:r>
            <a:endParaRPr lang="en-US" dirty="0"/>
          </a:p>
        </p:txBody>
      </p:sp>
      <p:sp>
        <p:nvSpPr>
          <p:cNvPr id="6" name="Text Placeholder 3"/>
          <p:cNvSpPr>
            <a:spLocks noGrp="1"/>
          </p:cNvSpPr>
          <p:nvPr>
            <p:ph type="body" sz="quarter" idx="11" hasCustomPrompt="1"/>
          </p:nvPr>
        </p:nvSpPr>
        <p:spPr>
          <a:xfrm>
            <a:off x="381000" y="3124200"/>
            <a:ext cx="6019800" cy="685800"/>
          </a:xfrm>
        </p:spPr>
        <p:txBody>
          <a:bodyPr anchor="ctr"/>
          <a:lstStyle>
            <a:lvl1pPr marL="0" indent="0">
              <a:buNone/>
              <a:defRPr sz="3200">
                <a:solidFill>
                  <a:schemeClr val="bg1"/>
                </a:solidFill>
              </a:defRPr>
            </a:lvl1pPr>
          </a:lstStyle>
          <a:p>
            <a:pPr lvl="0"/>
            <a:r>
              <a:rPr lang="en-US" dirty="0" smtClean="0"/>
              <a:t>Subtitle</a:t>
            </a:r>
            <a:endParaRPr lang="en-US" dirty="0"/>
          </a:p>
        </p:txBody>
      </p:sp>
      <p:sp>
        <p:nvSpPr>
          <p:cNvPr id="7" name="Text Placeholder 3"/>
          <p:cNvSpPr>
            <a:spLocks noGrp="1"/>
          </p:cNvSpPr>
          <p:nvPr>
            <p:ph type="body" sz="quarter" idx="12" hasCustomPrompt="1"/>
          </p:nvPr>
        </p:nvSpPr>
        <p:spPr>
          <a:xfrm>
            <a:off x="381000" y="4114800"/>
            <a:ext cx="6019800" cy="685800"/>
          </a:xfrm>
        </p:spPr>
        <p:txBody>
          <a:bodyPr anchor="ctr"/>
          <a:lstStyle>
            <a:lvl1pPr marL="0" indent="0">
              <a:buNone/>
              <a:defRPr sz="2000" b="1">
                <a:solidFill>
                  <a:schemeClr val="bg1"/>
                </a:solidFill>
              </a:defRPr>
            </a:lvl1pPr>
          </a:lstStyle>
          <a:p>
            <a:pPr lvl="0"/>
            <a:r>
              <a:rPr lang="en-US" dirty="0" smtClean="0"/>
              <a:t>DATE</a:t>
            </a:r>
            <a:endParaRPr lang="en-US" dirty="0"/>
          </a:p>
        </p:txBody>
      </p:sp>
      <p:sp>
        <p:nvSpPr>
          <p:cNvPr id="5"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6109643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85000"/>
                  <a:lumOff val="15000"/>
                </a:schemeClr>
              </a:buClr>
              <a:buFont typeface="Arial" panose="020B0604020202020204" pitchFamily="34" charset="0"/>
              <a:buChar char="•"/>
              <a:defRPr>
                <a:solidFill>
                  <a:schemeClr val="tx1">
                    <a:lumMod val="75000"/>
                    <a:lumOff val="25000"/>
                  </a:schemeClr>
                </a:solidFill>
              </a:defRPr>
            </a:lvl1pPr>
            <a:lvl2pPr>
              <a:buClr>
                <a:schemeClr val="tx1">
                  <a:lumMod val="85000"/>
                  <a:lumOff val="15000"/>
                </a:schemeClr>
              </a:buClr>
              <a:defRPr>
                <a:solidFill>
                  <a:schemeClr val="tx1">
                    <a:lumMod val="75000"/>
                    <a:lumOff val="25000"/>
                  </a:schemeClr>
                </a:solidFill>
              </a:defRPr>
            </a:lvl2pPr>
            <a:lvl3pPr marL="1084263" indent="-169863">
              <a:buClr>
                <a:schemeClr val="tx1">
                  <a:lumMod val="85000"/>
                  <a:lumOff val="15000"/>
                </a:schemeClr>
              </a:buClr>
              <a:defRPr>
                <a:solidFill>
                  <a:schemeClr val="tx1">
                    <a:lumMod val="75000"/>
                    <a:lumOff val="25000"/>
                  </a:schemeClr>
                </a:solidFill>
              </a:defRPr>
            </a:lvl3pPr>
            <a:lvl4pPr marL="1541463" indent="-169863">
              <a:buClr>
                <a:schemeClr val="tx1">
                  <a:lumMod val="85000"/>
                  <a:lumOff val="15000"/>
                </a:schemeClr>
              </a:buClr>
              <a:defRPr>
                <a:solidFill>
                  <a:schemeClr val="tx1">
                    <a:lumMod val="75000"/>
                    <a:lumOff val="25000"/>
                  </a:schemeClr>
                </a:solidFill>
              </a:defRPr>
            </a:lvl4pPr>
            <a:lvl5pPr marL="1998663" indent="-169863">
              <a:buClr>
                <a:schemeClr val="tx1">
                  <a:lumMod val="85000"/>
                  <a:lumOff val="1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93421"/>
            <a:ext cx="7010400" cy="878179"/>
          </a:xfrm>
          <a:prstGeom prst="rect">
            <a:avLst/>
          </a:prstGeom>
        </p:spPr>
        <p:txBody>
          <a:bodyPr vert="horz" lIns="91440" tIns="45720" rIns="91440" bIns="45720" rtlCol="0" anchor="t">
            <a:noAutofit/>
          </a:bodyPr>
          <a:lstStyle>
            <a:lvl1pPr>
              <a:defRPr sz="3200" b="0" cap="none" baseline="0">
                <a:solidFill>
                  <a:srgbClr val="D81E05"/>
                </a:solidFill>
              </a:defRPr>
            </a:lvl1pPr>
          </a:lstStyle>
          <a:p>
            <a:r>
              <a:rPr lang="en-US" dirty="0" smtClean="0"/>
              <a:t>Click to edit Master title style</a:t>
            </a:r>
            <a:endParaRPr lang="en-US" dirty="0"/>
          </a:p>
        </p:txBody>
      </p:sp>
      <p:sp>
        <p:nvSpPr>
          <p:cNvPr id="4" name="Text Placeholder 3"/>
          <p:cNvSpPr>
            <a:spLocks noGrp="1"/>
          </p:cNvSpPr>
          <p:nvPr>
            <p:ph type="body" sz="quarter" idx="11" hasCustomPrompt="1"/>
          </p:nvPr>
        </p:nvSpPr>
        <p:spPr>
          <a:xfrm>
            <a:off x="1153633" y="21266"/>
            <a:ext cx="5334000" cy="217967"/>
          </a:xfrm>
        </p:spPr>
        <p:txBody>
          <a:bodyPr anchor="ctr"/>
          <a:lstStyle>
            <a:lvl1pPr marL="0" indent="0" algn="r">
              <a:buNone/>
              <a:defRPr sz="1300" b="1">
                <a:solidFill>
                  <a:schemeClr val="bg1"/>
                </a:solidFill>
              </a:defRPr>
            </a:lvl1pPr>
          </a:lstStyle>
          <a:p>
            <a:pPr lvl="0"/>
            <a:r>
              <a:rPr lang="en-US" dirty="0" smtClean="0"/>
              <a:t>Click to add text</a:t>
            </a:r>
          </a:p>
        </p:txBody>
      </p:sp>
      <p:sp>
        <p:nvSpPr>
          <p:cNvPr id="7"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863529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 Placeholder 3"/>
          <p:cNvSpPr>
            <a:spLocks noGrp="1"/>
          </p:cNvSpPr>
          <p:nvPr>
            <p:ph type="body" sz="quarter" idx="12" hasCustomPrompt="1"/>
          </p:nvPr>
        </p:nvSpPr>
        <p:spPr>
          <a:xfrm>
            <a:off x="1151965" y="-9537"/>
            <a:ext cx="5334000" cy="217967"/>
          </a:xfrm>
        </p:spPr>
        <p:txBody>
          <a:bodyPr/>
          <a:lstStyle>
            <a:lvl1pPr marL="0" indent="0" algn="r">
              <a:buNone/>
              <a:defRPr sz="1300" b="1">
                <a:solidFill>
                  <a:schemeClr val="bg1"/>
                </a:solidFill>
              </a:defRPr>
            </a:lvl1pPr>
          </a:lstStyle>
          <a:p>
            <a:pPr lvl="0"/>
            <a:r>
              <a:rPr lang="en-US" dirty="0" smtClean="0"/>
              <a:t>Click to add text</a:t>
            </a:r>
          </a:p>
        </p:txBody>
      </p:sp>
      <p:sp>
        <p:nvSpPr>
          <p:cNvPr id="6"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
        <p:nvSpPr>
          <p:cNvPr id="9" name="Rectangle 8"/>
          <p:cNvSpPr/>
          <p:nvPr userDrawn="1"/>
        </p:nvSpPr>
        <p:spPr>
          <a:xfrm>
            <a:off x="0" y="2286000"/>
            <a:ext cx="9144000" cy="2286000"/>
          </a:xfrm>
          <a:prstGeom prst="rect">
            <a:avLst/>
          </a:prstGeom>
          <a:solidFill>
            <a:schemeClr val="accent6">
              <a:lumMod val="40000"/>
              <a:lumOff val="60000"/>
            </a:schemeClr>
          </a:solidFill>
          <a:ln>
            <a:noFill/>
          </a:ln>
          <a:effectLst>
            <a:innerShdw blurRad="381000">
              <a:schemeClr val="tx1">
                <a:lumMod val="75000"/>
                <a:lumOff val="25000"/>
                <a:alpha val="62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itle 1"/>
          <p:cNvSpPr txBox="1">
            <a:spLocks/>
          </p:cNvSpPr>
          <p:nvPr userDrawn="1"/>
        </p:nvSpPr>
        <p:spPr>
          <a:xfrm>
            <a:off x="304800" y="2907030"/>
            <a:ext cx="8534400" cy="1036320"/>
          </a:xfrm>
          <a:prstGeom prst="rect">
            <a:avLst/>
          </a:prstGeom>
          <a:ln>
            <a:noFill/>
          </a:ln>
        </p:spPr>
        <p:txBody>
          <a:bodyPr vert="horz" lIns="91440" tIns="45720" rIns="91440" bIns="45720" rtlCol="0" anchor="ctr" anchorCtr="0">
            <a:noAutofit/>
          </a:bodyPr>
          <a:lstStyle>
            <a:lvl1pPr algn="ctr" defTabSz="914400" rtl="0" eaLnBrk="1" latinLnBrk="0" hangingPunct="1">
              <a:spcBef>
                <a:spcPct val="0"/>
              </a:spcBef>
              <a:buNone/>
              <a:defRPr sz="2800" b="1" kern="1200" cap="none" spc="0" baseline="0">
                <a:solidFill>
                  <a:schemeClr val="tx1">
                    <a:lumMod val="75000"/>
                    <a:lumOff val="25000"/>
                  </a:schemeClr>
                </a:solidFill>
                <a:effectLst/>
                <a:latin typeface="Arial" panose="020B0604020202020204" pitchFamily="34" charset="0"/>
                <a:ea typeface="+mj-ea"/>
                <a:cs typeface="Arial" panose="020B0604020202020204" pitchFamily="34" charset="0"/>
              </a:defRPr>
            </a:lvl1pPr>
          </a:lstStyle>
          <a:p>
            <a:r>
              <a:rPr lang="en-US" smtClean="0"/>
              <a:t>Section / Chapter Slide</a:t>
            </a:r>
            <a:endParaRPr lang="en-US" dirty="0"/>
          </a:p>
        </p:txBody>
      </p:sp>
    </p:spTree>
    <p:extLst>
      <p:ext uri="{BB962C8B-B14F-4D97-AF65-F5344CB8AC3E}">
        <p14:creationId xmlns:p14="http://schemas.microsoft.com/office/powerpoint/2010/main" val="2980554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4193048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txBox="1">
            <a:spLocks/>
          </p:cNvSpPr>
          <p:nvPr userDrawn="1"/>
        </p:nvSpPr>
        <p:spPr>
          <a:xfrm>
            <a:off x="6792558" y="6510168"/>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pPr/>
              <a:t>‹#›</a:t>
            </a:fld>
            <a:endParaRPr lang="en-US" dirty="0"/>
          </a:p>
        </p:txBody>
      </p:sp>
      <p:sp>
        <p:nvSpPr>
          <p:cNvPr id="5" name="Slide Number Placeholder 5"/>
          <p:cNvSpPr>
            <a:spLocks noGrp="1"/>
          </p:cNvSpPr>
          <p:nvPr>
            <p:ph type="sldNum" sz="quarter" idx="4"/>
          </p:nvPr>
        </p:nvSpPr>
        <p:spPr>
          <a:xfrm>
            <a:off x="228600" y="6605796"/>
            <a:ext cx="2133600" cy="252204"/>
          </a:xfrm>
          <a:prstGeom prst="rect">
            <a:avLst/>
          </a:prstGeom>
        </p:spPr>
        <p:txBody>
          <a:bodyPr vert="horz" lIns="91440" tIns="45720" rIns="91440" bIns="45720" rtlCol="0" anchor="ctr"/>
          <a:lstStyle>
            <a:lvl1pPr algn="l">
              <a:defRPr sz="1000">
                <a:solidFill>
                  <a:schemeClr val="tx2"/>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9877030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7221"/>
            <a:ext cx="8534400" cy="878179"/>
          </a:xfrm>
          <a:prstGeom prst="rect">
            <a:avLst/>
          </a:prstGeom>
        </p:spPr>
        <p:txBody>
          <a:bodyPr vert="horz" lIns="91440" tIns="45720" rIns="91440" bIns="45720" rtlCol="0" anchor="ctr">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4"/>
          </p:nvPr>
        </p:nvSpPr>
        <p:spPr>
          <a:xfrm>
            <a:off x="7010400" y="6416675"/>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34135455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7221"/>
            <a:ext cx="8534400" cy="878179"/>
          </a:xfrm>
          <a:prstGeom prst="rect">
            <a:avLst/>
          </a:prstGeom>
        </p:spPr>
        <p:txBody>
          <a:bodyPr vert="horz" lIns="91440" tIns="45720" rIns="91440" bIns="45720" rtlCol="0" anchor="ctr">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4"/>
          </p:nvPr>
        </p:nvSpPr>
        <p:spPr>
          <a:xfrm>
            <a:off x="7010400" y="6416675"/>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42534401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7221"/>
            <a:ext cx="8534400" cy="878179"/>
          </a:xfrm>
          <a:prstGeom prst="rect">
            <a:avLst/>
          </a:prstGeom>
        </p:spPr>
        <p:txBody>
          <a:bodyPr vert="horz" lIns="91440" tIns="45720" rIns="91440" bIns="45720" rtlCol="0" anchor="ctr">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4"/>
          </p:nvPr>
        </p:nvSpPr>
        <p:spPr>
          <a:xfrm>
            <a:off x="7010400" y="6416675"/>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254016741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7221"/>
            <a:ext cx="8534400" cy="878179"/>
          </a:xfrm>
          <a:prstGeom prst="rect">
            <a:avLst/>
          </a:prstGeom>
        </p:spPr>
        <p:txBody>
          <a:bodyPr vert="horz" lIns="91440" tIns="45720" rIns="91440" bIns="45720" rtlCol="0" anchor="ctr">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4"/>
          </p:nvPr>
        </p:nvSpPr>
        <p:spPr>
          <a:xfrm>
            <a:off x="7010400" y="6416675"/>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40216105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304800" y="1676400"/>
            <a:ext cx="8534400" cy="4114800"/>
          </a:xfrm>
          <a:prstGeom prst="rect">
            <a:avLst/>
          </a:prstGeom>
        </p:spPr>
        <p:txBody>
          <a:bodyPr vert="horz" lIns="91440" tIns="45720" rIns="91440" bIns="45720" rtlCol="0">
            <a:noAutofit/>
          </a:bodyPr>
          <a:lstStyle>
            <a:lvl1pPr marL="169863" indent="-169863">
              <a:buClr>
                <a:schemeClr val="tx1">
                  <a:lumMod val="75000"/>
                  <a:lumOff val="25000"/>
                </a:schemeClr>
              </a:buClr>
              <a:buFont typeface="Arial" panose="020B0604020202020204" pitchFamily="34" charset="0"/>
              <a:buChar char="•"/>
              <a:defRPr>
                <a:solidFill>
                  <a:schemeClr val="tx1">
                    <a:lumMod val="75000"/>
                    <a:lumOff val="25000"/>
                  </a:schemeClr>
                </a:solidFill>
              </a:defRPr>
            </a:lvl1pPr>
            <a:lvl2pPr>
              <a:buClr>
                <a:schemeClr val="tx1">
                  <a:lumMod val="75000"/>
                  <a:lumOff val="25000"/>
                </a:schemeClr>
              </a:buClr>
              <a:defRPr>
                <a:solidFill>
                  <a:schemeClr val="tx1">
                    <a:lumMod val="75000"/>
                    <a:lumOff val="25000"/>
                  </a:schemeClr>
                </a:solidFill>
              </a:defRPr>
            </a:lvl2pPr>
            <a:lvl3pPr marL="1084263" indent="-169863">
              <a:buClr>
                <a:schemeClr val="tx1">
                  <a:lumMod val="75000"/>
                  <a:lumOff val="25000"/>
                </a:schemeClr>
              </a:buClr>
              <a:defRPr>
                <a:solidFill>
                  <a:schemeClr val="tx1">
                    <a:lumMod val="75000"/>
                    <a:lumOff val="25000"/>
                  </a:schemeClr>
                </a:solidFill>
              </a:defRPr>
            </a:lvl3pPr>
            <a:lvl4pPr marL="1541463" indent="-169863">
              <a:buClr>
                <a:schemeClr val="tx1">
                  <a:lumMod val="75000"/>
                  <a:lumOff val="25000"/>
                </a:schemeClr>
              </a:buClr>
              <a:defRPr>
                <a:solidFill>
                  <a:schemeClr val="tx1">
                    <a:lumMod val="75000"/>
                    <a:lumOff val="25000"/>
                  </a:schemeClr>
                </a:solidFill>
              </a:defRPr>
            </a:lvl4pPr>
            <a:lvl5pPr marL="1998663" indent="-169863">
              <a:buClr>
                <a:schemeClr val="tx1">
                  <a:lumMod val="75000"/>
                  <a:lumOff val="25000"/>
                </a:schemeClr>
              </a:buCl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Placeholder 1"/>
          <p:cNvSpPr>
            <a:spLocks noGrp="1"/>
          </p:cNvSpPr>
          <p:nvPr>
            <p:ph type="title"/>
          </p:nvPr>
        </p:nvSpPr>
        <p:spPr>
          <a:xfrm>
            <a:off x="304800" y="417221"/>
            <a:ext cx="8534400" cy="878179"/>
          </a:xfrm>
          <a:prstGeom prst="rect">
            <a:avLst/>
          </a:prstGeom>
        </p:spPr>
        <p:txBody>
          <a:bodyPr vert="horz" lIns="91440" tIns="45720" rIns="91440" bIns="45720" rtlCol="0" anchor="ctr">
            <a:noAutofit/>
          </a:bodyPr>
          <a:lstStyle>
            <a:lvl1pPr>
              <a:defRPr sz="2800" b="1" cap="none" baseline="0">
                <a:solidFill>
                  <a:schemeClr val="tx1">
                    <a:lumMod val="75000"/>
                    <a:lumOff val="25000"/>
                  </a:schemeClr>
                </a:solidFill>
              </a:defRPr>
            </a:lvl1pPr>
          </a:lstStyle>
          <a:p>
            <a:r>
              <a:rPr lang="en-US" dirty="0" smtClean="0"/>
              <a:t>Click to edit Master title style</a:t>
            </a:r>
            <a:endParaRPr lang="en-US" dirty="0"/>
          </a:p>
        </p:txBody>
      </p:sp>
      <p:sp>
        <p:nvSpPr>
          <p:cNvPr id="9" name="Slide Number Placeholder 5"/>
          <p:cNvSpPr>
            <a:spLocks noGrp="1"/>
          </p:cNvSpPr>
          <p:nvPr>
            <p:ph type="sldNum" sz="quarter" idx="4"/>
          </p:nvPr>
        </p:nvSpPr>
        <p:spPr>
          <a:xfrm>
            <a:off x="7010400" y="6416675"/>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31902618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493421"/>
            <a:ext cx="6934200" cy="878179"/>
          </a:xfrm>
          <a:prstGeom prst="rect">
            <a:avLst/>
          </a:prstGeom>
        </p:spPr>
        <p:txBody>
          <a:bodyPr vert="horz" lIns="9144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799" y="1384002"/>
            <a:ext cx="8534401" cy="4635798"/>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04800" y="6248400"/>
            <a:ext cx="609600" cy="365125"/>
          </a:xfrm>
          <a:prstGeom prst="rect">
            <a:avLst/>
          </a:prstGeom>
        </p:spPr>
        <p:txBody>
          <a:bodyPr vert="horz" lIns="91440" tIns="45720" rIns="91440" bIns="45720" rtlCol="0" anchor="ctr"/>
          <a:lstStyle>
            <a:lvl1pPr algn="l">
              <a:defRPr sz="1000">
                <a:solidFill>
                  <a:schemeClr val="tx1">
                    <a:lumMod val="65000"/>
                    <a:lumOff val="35000"/>
                  </a:schemeClr>
                </a:solidFill>
                <a:latin typeface="Arial" panose="020B0604020202020204" pitchFamily="34" charset="0"/>
                <a:cs typeface="Arial" panose="020B0604020202020204" pitchFamily="34" charset="0"/>
              </a:defRPr>
            </a:lvl1pPr>
          </a:lstStyle>
          <a:p>
            <a:fld id="{396272A9-6FE0-4626-AEC7-32312B635104}" type="slidenum">
              <a:rPr lang="en-US" smtClean="0"/>
              <a:pPr/>
              <a:t>‹#›</a:t>
            </a:fld>
            <a:endParaRPr lang="en-US" dirty="0"/>
          </a:p>
        </p:txBody>
      </p:sp>
    </p:spTree>
    <p:extLst>
      <p:ext uri="{BB962C8B-B14F-4D97-AF65-F5344CB8AC3E}">
        <p14:creationId xmlns:p14="http://schemas.microsoft.com/office/powerpoint/2010/main" val="1506954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hf hdr="0" ftr="0" dt="0"/>
  <p:txStyles>
    <p:title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p:titleStyle>
    <p:bodyStyle>
      <a:lvl1pPr marL="233363" indent="-233363" algn="l" defTabSz="914400" rtl="0" eaLnBrk="1" latinLnBrk="0" hangingPunct="1">
        <a:spcBef>
          <a:spcPct val="20000"/>
        </a:spcBef>
        <a:buClr>
          <a:schemeClr val="tx1">
            <a:lumMod val="75000"/>
            <a:lumOff val="2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75000"/>
            <a:lumOff val="2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tx1">
            <a:lumMod val="75000"/>
            <a:lumOff val="2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chart" Target="../charts/char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xcelenergy.com/staticfiles/xe-responsive/Working%20With%20Us/Renewable%20Developers/CO-Minimum-Daytime-Load-Study-Report.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xcelenergy.com/working_with_us/how_to_interconnect/hosting_capacity_map"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chart" Target="../charts/chart16.xml"/></Relationships>
</file>

<file path=ppt/slides/_rels/slide4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6.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75.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0"/>
          </p:nvPr>
        </p:nvSpPr>
        <p:spPr/>
        <p:txBody>
          <a:bodyPr/>
          <a:lstStyle/>
          <a:p>
            <a:r>
              <a:rPr lang="en-US" sz="3200" b="1" dirty="0" smtClean="0"/>
              <a:t>Existing/Future Programs and Grid Stakeholder Group</a:t>
            </a:r>
          </a:p>
        </p:txBody>
      </p:sp>
      <p:sp>
        <p:nvSpPr>
          <p:cNvPr id="19" name="Text Placeholder 18"/>
          <p:cNvSpPr>
            <a:spLocks noGrp="1"/>
          </p:cNvSpPr>
          <p:nvPr>
            <p:ph type="body" sz="quarter" idx="11"/>
          </p:nvPr>
        </p:nvSpPr>
        <p:spPr>
          <a:xfrm>
            <a:off x="381000" y="3352800"/>
            <a:ext cx="6019800" cy="685800"/>
          </a:xfrm>
        </p:spPr>
        <p:txBody>
          <a:bodyPr/>
          <a:lstStyle/>
          <a:p>
            <a:r>
              <a:rPr lang="en-US" sz="2800" dirty="0" smtClean="0"/>
              <a:t>Q1 2018 Meeting</a:t>
            </a:r>
            <a:endParaRPr lang="en-US" sz="2800" dirty="0"/>
          </a:p>
        </p:txBody>
      </p:sp>
      <p:sp>
        <p:nvSpPr>
          <p:cNvPr id="20" name="Text Placeholder 19"/>
          <p:cNvSpPr>
            <a:spLocks noGrp="1"/>
          </p:cNvSpPr>
          <p:nvPr>
            <p:ph type="body" sz="quarter" idx="12"/>
          </p:nvPr>
        </p:nvSpPr>
        <p:spPr/>
        <p:txBody>
          <a:bodyPr/>
          <a:lstStyle/>
          <a:p>
            <a:r>
              <a:rPr lang="en-US" sz="2400" b="0" dirty="0" smtClean="0"/>
              <a:t>February 23, 2018 (9AM – 1:30PM)</a:t>
            </a:r>
            <a:endParaRPr lang="en-US" sz="2400" b="0" dirty="0"/>
          </a:p>
        </p:txBody>
      </p:sp>
    </p:spTree>
    <p:extLst>
      <p:ext uri="{BB962C8B-B14F-4D97-AF65-F5344CB8AC3E}">
        <p14:creationId xmlns:p14="http://schemas.microsoft.com/office/powerpoint/2010/main" val="3671668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AGENDA</a:t>
            </a:r>
            <a:endParaRPr lang="en-US" sz="2800" dirty="0"/>
          </a:p>
        </p:txBody>
      </p:sp>
      <p:sp>
        <p:nvSpPr>
          <p:cNvPr id="10" name="Text Placeholder 9"/>
          <p:cNvSpPr>
            <a:spLocks noGrp="1"/>
          </p:cNvSpPr>
          <p:nvPr>
            <p:ph type="body" sz="quarter" idx="11"/>
          </p:nvPr>
        </p:nvSpPr>
        <p:spPr/>
        <p:txBody>
          <a:bodyPr/>
          <a:lstStyle/>
          <a:p>
            <a:r>
              <a:rPr lang="en-US" dirty="0" smtClean="0"/>
              <a:t>Existing/Future </a:t>
            </a:r>
            <a:r>
              <a:rPr lang="en-US" dirty="0"/>
              <a:t>Programs </a:t>
            </a:r>
            <a:r>
              <a:rPr lang="en-US" dirty="0" smtClean="0"/>
              <a:t>and Grid Stakeholder Group</a:t>
            </a:r>
            <a:endParaRPr lang="en-US"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340" y="748193"/>
            <a:ext cx="6082798" cy="5886894"/>
          </a:xfrm>
          <a:prstGeom prst="rect">
            <a:avLst/>
          </a:prstGeom>
        </p:spPr>
      </p:pic>
      <p:sp>
        <p:nvSpPr>
          <p:cNvPr id="6"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a:t>
            </a:fld>
            <a:endParaRPr lang="en-US" dirty="0">
              <a:solidFill>
                <a:schemeClr val="bg1"/>
              </a:solidFill>
            </a:endParaRPr>
          </a:p>
        </p:txBody>
      </p:sp>
    </p:spTree>
    <p:extLst>
      <p:ext uri="{BB962C8B-B14F-4D97-AF65-F5344CB8AC3E}">
        <p14:creationId xmlns:p14="http://schemas.microsoft.com/office/powerpoint/2010/main" val="3381602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47800"/>
            <a:ext cx="8534400" cy="4114800"/>
          </a:xfrm>
        </p:spPr>
        <p:txBody>
          <a:bodyPr/>
          <a:lstStyle/>
          <a:p>
            <a:endParaRPr lang="en-US" dirty="0" smtClean="0"/>
          </a:p>
          <a:p>
            <a:r>
              <a:rPr lang="en-US" dirty="0" smtClean="0"/>
              <a:t>Admin</a:t>
            </a:r>
            <a:r>
              <a:rPr lang="en-US" dirty="0"/>
              <a:t>.</a:t>
            </a:r>
          </a:p>
          <a:p>
            <a:pPr lvl="1"/>
            <a:r>
              <a:rPr lang="en-US" dirty="0"/>
              <a:t>General Comments and Questions?</a:t>
            </a:r>
          </a:p>
          <a:p>
            <a:pPr lvl="1"/>
            <a:r>
              <a:rPr lang="en-US" dirty="0"/>
              <a:t>Next Meeting – May </a:t>
            </a:r>
            <a:r>
              <a:rPr lang="en-US" dirty="0" smtClean="0"/>
              <a:t>18</a:t>
            </a:r>
          </a:p>
          <a:p>
            <a:pPr marL="457200" lvl="1" indent="0">
              <a:buNone/>
            </a:pPr>
            <a:endParaRPr lang="en-US" dirty="0" smtClean="0"/>
          </a:p>
          <a:p>
            <a:pPr marL="457200" lvl="1" indent="0">
              <a:buNone/>
            </a:pPr>
            <a:endParaRPr lang="en-US" dirty="0"/>
          </a:p>
          <a:p>
            <a:r>
              <a:rPr lang="en-US" dirty="0"/>
              <a:t>Action Items:</a:t>
            </a:r>
          </a:p>
          <a:p>
            <a:pPr lvl="1"/>
            <a:r>
              <a:rPr lang="en-US" dirty="0"/>
              <a:t>SPVTOU Load Factor Reduction</a:t>
            </a:r>
          </a:p>
          <a:p>
            <a:pPr lvl="1"/>
            <a:r>
              <a:rPr lang="en-US" dirty="0"/>
              <a:t>TOU Participation and Battery Installations</a:t>
            </a:r>
          </a:p>
          <a:p>
            <a:pPr lvl="1"/>
            <a:r>
              <a:rPr lang="en-US" dirty="0"/>
              <a:t>PLEXOS Modeling</a:t>
            </a:r>
          </a:p>
          <a:p>
            <a:endParaRPr lang="en-US" dirty="0" smtClean="0"/>
          </a:p>
          <a:p>
            <a:pPr lvl="1"/>
            <a:endParaRPr lang="en-US" dirty="0" smtClean="0"/>
          </a:p>
          <a:p>
            <a:endParaRPr lang="en-US" dirty="0" smtClean="0"/>
          </a:p>
          <a:p>
            <a:endParaRPr lang="en-US" dirty="0"/>
          </a:p>
          <a:p>
            <a:pPr lvl="1"/>
            <a:endParaRPr lang="en-US" dirty="0" smtClean="0"/>
          </a:p>
          <a:p>
            <a:endParaRPr lang="en-US" dirty="0" smtClean="0"/>
          </a:p>
        </p:txBody>
      </p:sp>
      <p:sp>
        <p:nvSpPr>
          <p:cNvPr id="3" name="Title 2"/>
          <p:cNvSpPr>
            <a:spLocks noGrp="1"/>
          </p:cNvSpPr>
          <p:nvPr>
            <p:ph type="title"/>
          </p:nvPr>
        </p:nvSpPr>
        <p:spPr/>
        <p:txBody>
          <a:bodyPr/>
          <a:lstStyle/>
          <a:p>
            <a:r>
              <a:rPr lang="en-US" sz="2800" dirty="0"/>
              <a:t>Admin. &amp; Action Items from Last </a:t>
            </a:r>
            <a:r>
              <a:rPr lang="en-US" sz="2800" dirty="0" smtClean="0"/>
              <a:t>Meetings</a:t>
            </a:r>
            <a:endParaRPr lang="en-US" sz="2800"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sp>
        <p:nvSpPr>
          <p:cNvPr id="6"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1534642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0"/>
          </p:nvPr>
        </p:nvSpPr>
        <p:spPr>
          <a:xfrm>
            <a:off x="228600" y="2819400"/>
            <a:ext cx="5867400" cy="685800"/>
          </a:xfrm>
        </p:spPr>
        <p:txBody>
          <a:bodyPr/>
          <a:lstStyle/>
          <a:p>
            <a:pPr algn="ctr"/>
            <a:r>
              <a:rPr lang="en-US" dirty="0" smtClean="0"/>
              <a:t>Renewable*Connect</a:t>
            </a:r>
            <a:endParaRPr lang="en-US" dirty="0"/>
          </a:p>
        </p:txBody>
      </p:sp>
      <p:sp>
        <p:nvSpPr>
          <p:cNvPr id="19" name="Text Placeholder 18"/>
          <p:cNvSpPr>
            <a:spLocks noGrp="1"/>
          </p:cNvSpPr>
          <p:nvPr>
            <p:ph type="body" sz="quarter" idx="11"/>
          </p:nvPr>
        </p:nvSpPr>
        <p:spPr>
          <a:xfrm>
            <a:off x="914400" y="3352800"/>
            <a:ext cx="4572000" cy="685800"/>
          </a:xfrm>
        </p:spPr>
        <p:txBody>
          <a:bodyPr/>
          <a:lstStyle/>
          <a:p>
            <a:pPr algn="ctr"/>
            <a:r>
              <a:rPr lang="en-US" sz="2000" dirty="0" smtClean="0"/>
              <a:t>February Update</a:t>
            </a:r>
            <a:endParaRPr lang="en-US" sz="1800" dirty="0"/>
          </a:p>
        </p:txBody>
      </p:sp>
      <p:sp>
        <p:nvSpPr>
          <p:cNvPr id="2" name="TextBox 1"/>
          <p:cNvSpPr txBox="1"/>
          <p:nvPr/>
        </p:nvSpPr>
        <p:spPr>
          <a:xfrm>
            <a:off x="7391400" y="6172200"/>
            <a:ext cx="1752600" cy="457200"/>
          </a:xfrm>
          <a:prstGeom prst="rect">
            <a:avLst/>
          </a:prstGeom>
        </p:spPr>
        <p:txBody>
          <a:bodyPr vert="horz" wrap="none" lIns="91440" tIns="45720" rIns="91440" bIns="45720" rtlCol="0" anchor="ctr">
            <a:normAutofit/>
          </a:bodyPr>
          <a:lstStyle/>
          <a:p>
            <a:pPr algn="r"/>
            <a:r>
              <a:rPr lang="en-US" dirty="0" smtClean="0">
                <a:solidFill>
                  <a:schemeClr val="bg1"/>
                </a:solidFill>
              </a:rPr>
              <a:t>COLORADO</a:t>
            </a:r>
          </a:p>
        </p:txBody>
      </p:sp>
    </p:spTree>
    <p:extLst>
      <p:ext uri="{BB962C8B-B14F-4D97-AF65-F5344CB8AC3E}">
        <p14:creationId xmlns:p14="http://schemas.microsoft.com/office/powerpoint/2010/main" val="1070156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533400"/>
            <a:ext cx="8534400" cy="914400"/>
          </a:xfrm>
        </p:spPr>
        <p:txBody>
          <a:bodyPr/>
          <a:lstStyle/>
          <a:p>
            <a:r>
              <a:rPr lang="en-US" dirty="0" smtClean="0"/>
              <a:t>Program Recap and 2018 Pricing</a:t>
            </a:r>
            <a:endParaRPr lang="en-US" dirty="0">
              <a:solidFill>
                <a:schemeClr val="tx1"/>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18255186"/>
              </p:ext>
            </p:extLst>
          </p:nvPr>
        </p:nvGraphicFramePr>
        <p:xfrm>
          <a:off x="282039" y="4684930"/>
          <a:ext cx="8458200" cy="1483360"/>
        </p:xfrm>
        <a:graphic>
          <a:graphicData uri="http://schemas.openxmlformats.org/drawingml/2006/table">
            <a:tbl>
              <a:tblPr firstRow="1" bandRow="1">
                <a:tableStyleId>{073A0DAA-6AF3-43AB-8588-CEC1D06C72B9}</a:tableStyleId>
              </a:tblPr>
              <a:tblGrid>
                <a:gridCol w="2114550"/>
                <a:gridCol w="2114550"/>
                <a:gridCol w="2114550"/>
                <a:gridCol w="2114550"/>
              </a:tblGrid>
              <a:tr h="370840">
                <a:tc>
                  <a:txBody>
                    <a:bodyPr/>
                    <a:lstStyle/>
                    <a:p>
                      <a:pPr algn="ctr"/>
                      <a:r>
                        <a:rPr lang="en-US" dirty="0" smtClean="0"/>
                        <a:t>Price</a:t>
                      </a:r>
                      <a:r>
                        <a:rPr lang="en-US" baseline="0" dirty="0" smtClean="0"/>
                        <a:t> / kWh</a:t>
                      </a:r>
                      <a:endParaRPr lang="en-US" dirty="0"/>
                    </a:p>
                  </a:txBody>
                  <a:tcPr>
                    <a:solidFill>
                      <a:schemeClr val="accent1">
                        <a:lumMod val="75000"/>
                      </a:schemeClr>
                    </a:solidFill>
                  </a:tcPr>
                </a:tc>
                <a:tc>
                  <a:txBody>
                    <a:bodyPr/>
                    <a:lstStyle/>
                    <a:p>
                      <a:pPr algn="ctr"/>
                      <a:r>
                        <a:rPr lang="en-US" dirty="0" smtClean="0"/>
                        <a:t>10 Year</a:t>
                      </a:r>
                      <a:endParaRPr lang="en-US" dirty="0"/>
                    </a:p>
                  </a:txBody>
                  <a:tcPr>
                    <a:solidFill>
                      <a:schemeClr val="accent1">
                        <a:lumMod val="75000"/>
                      </a:schemeClr>
                    </a:solidFill>
                  </a:tcPr>
                </a:tc>
                <a:tc>
                  <a:txBody>
                    <a:bodyPr/>
                    <a:lstStyle/>
                    <a:p>
                      <a:pPr algn="ctr"/>
                      <a:r>
                        <a:rPr lang="en-US" dirty="0" smtClean="0"/>
                        <a:t>5 Year</a:t>
                      </a:r>
                      <a:endParaRPr lang="en-US" dirty="0"/>
                    </a:p>
                  </a:txBody>
                  <a:tcPr>
                    <a:solidFill>
                      <a:schemeClr val="accent1">
                        <a:lumMod val="75000"/>
                      </a:schemeClr>
                    </a:solidFill>
                  </a:tcPr>
                </a:tc>
                <a:tc>
                  <a:txBody>
                    <a:bodyPr/>
                    <a:lstStyle/>
                    <a:p>
                      <a:pPr algn="ctr"/>
                      <a:r>
                        <a:rPr lang="en-US" dirty="0" smtClean="0"/>
                        <a:t>Month to Month</a:t>
                      </a:r>
                      <a:endParaRPr lang="en-US" dirty="0"/>
                    </a:p>
                  </a:txBody>
                  <a:tcPr>
                    <a:solidFill>
                      <a:schemeClr val="accent1">
                        <a:lumMod val="75000"/>
                      </a:schemeClr>
                    </a:solidFill>
                  </a:tcPr>
                </a:tc>
              </a:tr>
              <a:tr h="370840">
                <a:tc>
                  <a:txBody>
                    <a:bodyPr/>
                    <a:lstStyle/>
                    <a:p>
                      <a:pPr algn="r"/>
                      <a:r>
                        <a:rPr lang="en-US" dirty="0" smtClean="0"/>
                        <a:t>Charge</a:t>
                      </a:r>
                      <a:endParaRPr lang="en-US" dirty="0"/>
                    </a:p>
                  </a:txBody>
                  <a:tcPr>
                    <a:solidFill>
                      <a:schemeClr val="bg2">
                        <a:lumMod val="85000"/>
                      </a:schemeClr>
                    </a:solidFill>
                  </a:tcPr>
                </a:tc>
                <a:tc>
                  <a:txBody>
                    <a:bodyPr/>
                    <a:lstStyle/>
                    <a:p>
                      <a:pPr algn="ctr"/>
                      <a:r>
                        <a:rPr lang="en-US" dirty="0" smtClean="0"/>
                        <a:t>$0.041</a:t>
                      </a:r>
                      <a:endParaRPr lang="en-US" dirty="0"/>
                    </a:p>
                  </a:txBody>
                  <a:tcPr>
                    <a:solidFill>
                      <a:schemeClr val="bg2">
                        <a:lumMod val="85000"/>
                      </a:schemeClr>
                    </a:solidFill>
                  </a:tcPr>
                </a:tc>
                <a:tc>
                  <a:txBody>
                    <a:bodyPr/>
                    <a:lstStyle/>
                    <a:p>
                      <a:pPr algn="ctr"/>
                      <a:r>
                        <a:rPr lang="en-US" dirty="0" smtClean="0"/>
                        <a:t>$0.042</a:t>
                      </a:r>
                      <a:endParaRPr lang="en-US" dirty="0"/>
                    </a:p>
                  </a:txBody>
                  <a:tcPr>
                    <a:solidFill>
                      <a:schemeClr val="bg2">
                        <a:lumMod val="85000"/>
                      </a:schemeClr>
                    </a:solidFill>
                  </a:tcPr>
                </a:tc>
                <a:tc>
                  <a:txBody>
                    <a:bodyPr/>
                    <a:lstStyle/>
                    <a:p>
                      <a:pPr algn="ctr"/>
                      <a:r>
                        <a:rPr lang="en-US" dirty="0" smtClean="0"/>
                        <a:t>$0.044</a:t>
                      </a:r>
                      <a:endParaRPr lang="en-US" dirty="0"/>
                    </a:p>
                  </a:txBody>
                  <a:tcPr>
                    <a:solidFill>
                      <a:schemeClr val="bg2">
                        <a:lumMod val="85000"/>
                      </a:schemeClr>
                    </a:solidFill>
                  </a:tcPr>
                </a:tc>
              </a:tr>
              <a:tr h="370840">
                <a:tc>
                  <a:txBody>
                    <a:bodyPr/>
                    <a:lstStyle/>
                    <a:p>
                      <a:pPr algn="r"/>
                      <a:r>
                        <a:rPr lang="en-US" dirty="0" smtClean="0"/>
                        <a:t>Credit</a:t>
                      </a:r>
                      <a:endParaRPr lang="en-US" dirty="0"/>
                    </a:p>
                  </a:txBody>
                  <a:tcPr/>
                </a:tc>
                <a:tc>
                  <a:txBody>
                    <a:bodyPr/>
                    <a:lstStyle/>
                    <a:p>
                      <a:pPr algn="ctr"/>
                      <a:r>
                        <a:rPr lang="en-US" dirty="0" smtClean="0"/>
                        <a:t>$0.041</a:t>
                      </a:r>
                      <a:endParaRPr lang="en-US" dirty="0"/>
                    </a:p>
                  </a:txBody>
                  <a:tcPr/>
                </a:tc>
                <a:tc>
                  <a:txBody>
                    <a:bodyPr/>
                    <a:lstStyle/>
                    <a:p>
                      <a:pPr algn="ctr"/>
                      <a:r>
                        <a:rPr lang="en-US" dirty="0" smtClean="0"/>
                        <a:t>$0.041</a:t>
                      </a:r>
                      <a:endParaRPr lang="en-US" dirty="0"/>
                    </a:p>
                  </a:txBody>
                  <a:tcPr/>
                </a:tc>
                <a:tc>
                  <a:txBody>
                    <a:bodyPr/>
                    <a:lstStyle/>
                    <a:p>
                      <a:pPr algn="ctr"/>
                      <a:r>
                        <a:rPr lang="en-US" dirty="0" smtClean="0"/>
                        <a:t>$0.041</a:t>
                      </a:r>
                      <a:endParaRPr lang="en-US" dirty="0"/>
                    </a:p>
                  </a:txBody>
                  <a:tcPr/>
                </a:tc>
              </a:tr>
              <a:tr h="370840">
                <a:tc>
                  <a:txBody>
                    <a:bodyPr/>
                    <a:lstStyle/>
                    <a:p>
                      <a:pPr algn="r"/>
                      <a:r>
                        <a:rPr lang="en-US" b="1" dirty="0" smtClean="0"/>
                        <a:t>2018 Net Price</a:t>
                      </a:r>
                      <a:endParaRPr lang="en-US" b="1" dirty="0"/>
                    </a:p>
                  </a:txBody>
                  <a:tcPr>
                    <a:solidFill>
                      <a:schemeClr val="bg2">
                        <a:lumMod val="85000"/>
                      </a:schemeClr>
                    </a:solidFill>
                  </a:tcPr>
                </a:tc>
                <a:tc>
                  <a:txBody>
                    <a:bodyPr/>
                    <a:lstStyle/>
                    <a:p>
                      <a:pPr algn="ctr"/>
                      <a:r>
                        <a:rPr lang="en-US" b="1" dirty="0" smtClean="0"/>
                        <a:t>$0.000</a:t>
                      </a:r>
                      <a:endParaRPr lang="en-US" b="1" dirty="0">
                        <a:solidFill>
                          <a:srgbClr val="FF0000"/>
                        </a:solidFill>
                      </a:endParaRPr>
                    </a:p>
                  </a:txBody>
                  <a:tcPr>
                    <a:solidFill>
                      <a:schemeClr val="bg2">
                        <a:lumMod val="85000"/>
                      </a:schemeClr>
                    </a:solidFill>
                  </a:tcPr>
                </a:tc>
                <a:tc>
                  <a:txBody>
                    <a:bodyPr/>
                    <a:lstStyle/>
                    <a:p>
                      <a:pPr algn="ctr"/>
                      <a:r>
                        <a:rPr lang="en-US" b="1" dirty="0" smtClean="0"/>
                        <a:t>$0.001</a:t>
                      </a:r>
                      <a:endParaRPr lang="en-US" b="1" dirty="0">
                        <a:solidFill>
                          <a:srgbClr val="FF0000"/>
                        </a:solidFill>
                      </a:endParaRPr>
                    </a:p>
                  </a:txBody>
                  <a:tcPr>
                    <a:solidFill>
                      <a:schemeClr val="bg2">
                        <a:lumMod val="85000"/>
                      </a:schemeClr>
                    </a:solidFill>
                  </a:tcPr>
                </a:tc>
                <a:tc>
                  <a:txBody>
                    <a:bodyPr/>
                    <a:lstStyle/>
                    <a:p>
                      <a:pPr algn="ctr"/>
                      <a:r>
                        <a:rPr lang="en-US" b="1" dirty="0" smtClean="0"/>
                        <a:t>$0.004*</a:t>
                      </a:r>
                      <a:endParaRPr lang="en-US" b="1" dirty="0">
                        <a:solidFill>
                          <a:srgbClr val="FF0000"/>
                        </a:solidFill>
                      </a:endParaRPr>
                    </a:p>
                  </a:txBody>
                  <a:tcPr>
                    <a:solidFill>
                      <a:schemeClr val="bg2">
                        <a:lumMod val="85000"/>
                      </a:schemeClr>
                    </a:solidFill>
                  </a:tcPr>
                </a:tc>
              </a:tr>
            </a:tbl>
          </a:graphicData>
        </a:graphic>
      </p:graphicFrame>
      <p:sp>
        <p:nvSpPr>
          <p:cNvPr id="8" name="TextBox 7"/>
          <p:cNvSpPr txBox="1"/>
          <p:nvPr/>
        </p:nvSpPr>
        <p:spPr>
          <a:xfrm>
            <a:off x="282039" y="6172200"/>
            <a:ext cx="5638800" cy="266700"/>
          </a:xfrm>
          <a:prstGeom prst="rect">
            <a:avLst/>
          </a:prstGeom>
        </p:spPr>
        <p:txBody>
          <a:bodyPr vert="horz" wrap="square" lIns="91440" tIns="45720" rIns="91440" bIns="45720" rtlCol="0" anchor="ctr">
            <a:noAutofit/>
          </a:bodyPr>
          <a:lstStyle/>
          <a:p>
            <a:r>
              <a:rPr lang="en-US" sz="1050" dirty="0" smtClean="0"/>
              <a:t>*Doesn’t reflect table calculation due to rounding</a:t>
            </a:r>
          </a:p>
        </p:txBody>
      </p:sp>
      <p:sp>
        <p:nvSpPr>
          <p:cNvPr id="2" name="Rectangle 1"/>
          <p:cNvSpPr/>
          <p:nvPr/>
        </p:nvSpPr>
        <p:spPr>
          <a:xfrm>
            <a:off x="304800" y="4038599"/>
            <a:ext cx="8534400" cy="646331"/>
          </a:xfrm>
          <a:prstGeom prst="rect">
            <a:avLst/>
          </a:prstGeom>
        </p:spPr>
        <p:txBody>
          <a:bodyPr wrap="square">
            <a:spAutoFit/>
          </a:bodyPr>
          <a:lstStyle/>
          <a:p>
            <a:r>
              <a:rPr lang="en-US" dirty="0"/>
              <a:t/>
            </a:r>
            <a:br>
              <a:rPr lang="en-US" dirty="0"/>
            </a:br>
            <a:endParaRPr lang="en-US" dirty="0"/>
          </a:p>
        </p:txBody>
      </p:sp>
      <p:sp>
        <p:nvSpPr>
          <p:cNvPr id="9" name="Content Placeholder 1"/>
          <p:cNvSpPr txBox="1">
            <a:spLocks/>
          </p:cNvSpPr>
          <p:nvPr/>
        </p:nvSpPr>
        <p:spPr>
          <a:xfrm>
            <a:off x="304800" y="1447800"/>
            <a:ext cx="8534400" cy="4343400"/>
          </a:xfrm>
          <a:prstGeom prst="rect">
            <a:avLst/>
          </a:prstGeom>
        </p:spPr>
        <p:txBody>
          <a:bodyPr vert="horz" lIns="91440" tIns="45720" rIns="91440" bIns="45720" rtlCol="0">
            <a:noAutofit/>
          </a:bodyPr>
          <a:lstStyle>
            <a:lvl1pPr marL="169863" indent="-169863" algn="l" defTabSz="914400" rtl="0" eaLnBrk="1" latinLnBrk="0" hangingPunct="1">
              <a:spcBef>
                <a:spcPct val="20000"/>
              </a:spcBef>
              <a:buClr>
                <a:schemeClr val="tx1">
                  <a:lumMod val="85000"/>
                  <a:lumOff val="1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85000"/>
                  <a:lumOff val="1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5414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50 MW additional solar</a:t>
            </a:r>
            <a:endParaRPr lang="en-US" dirty="0"/>
          </a:p>
          <a:p>
            <a:r>
              <a:rPr lang="en-US" dirty="0" smtClean="0"/>
              <a:t>Capacity based subscriptions</a:t>
            </a:r>
            <a:endParaRPr lang="en-US" dirty="0"/>
          </a:p>
          <a:p>
            <a:pPr lvl="0"/>
            <a:r>
              <a:rPr lang="en-US" dirty="0"/>
              <a:t>Flexible terms: monthly, 5-year, or 10-year</a:t>
            </a:r>
          </a:p>
          <a:p>
            <a:pPr lvl="0"/>
            <a:r>
              <a:rPr lang="en-US" dirty="0"/>
              <a:t>RECs retired on behalf of </a:t>
            </a:r>
            <a:r>
              <a:rPr lang="en-US" dirty="0" smtClean="0"/>
              <a:t>customer</a:t>
            </a:r>
          </a:p>
          <a:p>
            <a:pPr lvl="0"/>
            <a:endParaRPr lang="en-US" dirty="0"/>
          </a:p>
          <a:p>
            <a:r>
              <a:rPr lang="en-US" dirty="0" smtClean="0"/>
              <a:t>Pricing</a:t>
            </a:r>
          </a:p>
          <a:p>
            <a:pPr lvl="1"/>
            <a:r>
              <a:rPr lang="en-US" dirty="0" smtClean="0"/>
              <a:t>Charge</a:t>
            </a:r>
            <a:r>
              <a:rPr lang="en-US" dirty="0"/>
              <a:t>: price schedule known up-front and locked-in for subscription </a:t>
            </a:r>
            <a:r>
              <a:rPr lang="en-US" dirty="0" smtClean="0"/>
              <a:t>term</a:t>
            </a:r>
          </a:p>
          <a:p>
            <a:pPr lvl="1"/>
            <a:r>
              <a:rPr lang="en-US" dirty="0" smtClean="0"/>
              <a:t>Credit</a:t>
            </a:r>
            <a:r>
              <a:rPr lang="en-US" dirty="0"/>
              <a:t>: avoided energy + avoided capacity, credit fluctuates based on natural gas prices</a:t>
            </a:r>
            <a:endParaRPr lang="en-US" dirty="0" smtClean="0"/>
          </a:p>
          <a:p>
            <a:endParaRPr lang="en-US" dirty="0" smtClean="0"/>
          </a:p>
        </p:txBody>
      </p:sp>
      <p:sp>
        <p:nvSpPr>
          <p:cNvPr id="11"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5</a:t>
            </a:fld>
            <a:endParaRPr lang="en-US" dirty="0">
              <a:solidFill>
                <a:schemeClr val="bg1"/>
              </a:solidFill>
            </a:endParaRPr>
          </a:p>
        </p:txBody>
      </p:sp>
      <p:sp>
        <p:nvSpPr>
          <p:cNvPr id="10"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Tree>
    <p:extLst>
      <p:ext uri="{BB962C8B-B14F-4D97-AF65-F5344CB8AC3E}">
        <p14:creationId xmlns:p14="http://schemas.microsoft.com/office/powerpoint/2010/main" val="3417550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534400" cy="4419600"/>
          </a:xfrm>
        </p:spPr>
        <p:txBody>
          <a:bodyPr/>
          <a:lstStyle/>
          <a:p>
            <a:r>
              <a:rPr lang="en-US" dirty="0" smtClean="0"/>
              <a:t>Customer webinars</a:t>
            </a:r>
          </a:p>
          <a:p>
            <a:pPr lvl="1"/>
            <a:r>
              <a:rPr lang="en-US" dirty="0" smtClean="0"/>
              <a:t>Communities/Cities, March 13</a:t>
            </a:r>
          </a:p>
          <a:p>
            <a:pPr lvl="1"/>
            <a:r>
              <a:rPr lang="en-US" dirty="0" smtClean="0"/>
              <a:t>C&amp;I Customers, April 11</a:t>
            </a:r>
          </a:p>
          <a:p>
            <a:pPr lvl="1"/>
            <a:r>
              <a:rPr lang="en-US" dirty="0" smtClean="0"/>
              <a:t>Invitations and logistics in development</a:t>
            </a:r>
          </a:p>
          <a:p>
            <a:endParaRPr lang="en-US" dirty="0" smtClean="0"/>
          </a:p>
          <a:p>
            <a:r>
              <a:rPr lang="en-US" dirty="0" smtClean="0"/>
              <a:t>Program Launch</a:t>
            </a:r>
          </a:p>
          <a:p>
            <a:pPr lvl="1"/>
            <a:r>
              <a:rPr lang="en-US" dirty="0" smtClean="0"/>
              <a:t>March 26 (tentative): Phase I, R and C class</a:t>
            </a:r>
          </a:p>
          <a:p>
            <a:pPr lvl="1"/>
            <a:r>
              <a:rPr lang="en-US" dirty="0" smtClean="0"/>
              <a:t>May 21 (tentative): Phase II, all other customers</a:t>
            </a:r>
          </a:p>
          <a:p>
            <a:pPr marL="457200" lvl="1" indent="0">
              <a:buNone/>
            </a:pPr>
            <a:endParaRPr lang="en-US" dirty="0" smtClean="0"/>
          </a:p>
          <a:p>
            <a:r>
              <a:rPr lang="en-US" dirty="0" smtClean="0"/>
              <a:t>System in service and billing begins</a:t>
            </a:r>
          </a:p>
          <a:p>
            <a:pPr lvl="1"/>
            <a:r>
              <a:rPr lang="en-US" dirty="0"/>
              <a:t>D</a:t>
            </a:r>
            <a:r>
              <a:rPr lang="en-US" dirty="0" smtClean="0"/>
              <a:t>ecember</a:t>
            </a:r>
          </a:p>
        </p:txBody>
      </p:sp>
      <p:sp>
        <p:nvSpPr>
          <p:cNvPr id="3" name="Title 2"/>
          <p:cNvSpPr>
            <a:spLocks noGrp="1"/>
          </p:cNvSpPr>
          <p:nvPr>
            <p:ph type="title"/>
          </p:nvPr>
        </p:nvSpPr>
        <p:spPr/>
        <p:txBody>
          <a:bodyPr/>
          <a:lstStyle/>
          <a:p>
            <a:r>
              <a:rPr lang="en-US" dirty="0" smtClean="0"/>
              <a:t>Program Timeline</a:t>
            </a:r>
            <a:endParaRPr lang="en-US"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6</a:t>
            </a:fld>
            <a:endParaRPr lang="en-US" dirty="0"/>
          </a:p>
        </p:txBody>
      </p:sp>
      <p:pic>
        <p:nvPicPr>
          <p:cNvPr id="1026" name="Picture 2" descr="S:\SSP-SS\PrdDev&amp;Consumer-Prd-Mrktg\Windsource\Marketing\Images\Renewables- owned\iStock_46707912_1440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0"/>
            <a:ext cx="9144000" cy="12954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a:t>
            </a:fld>
            <a:endParaRPr lang="en-US" dirty="0">
              <a:solidFill>
                <a:schemeClr val="bg1"/>
              </a:solidFill>
            </a:endParaRPr>
          </a:p>
        </p:txBody>
      </p:sp>
      <p:sp>
        <p:nvSpPr>
          <p:cNvPr id="8"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2388363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47800"/>
            <a:ext cx="8839200" cy="4953000"/>
          </a:xfrm>
        </p:spPr>
        <p:txBody>
          <a:bodyPr/>
          <a:lstStyle/>
          <a:p>
            <a:pPr marL="0" indent="0">
              <a:buNone/>
            </a:pPr>
            <a:r>
              <a:rPr lang="en-US" u="sng" dirty="0" smtClean="0"/>
              <a:t>Phase I</a:t>
            </a:r>
          </a:p>
          <a:p>
            <a:r>
              <a:rPr lang="en-US" dirty="0"/>
              <a:t>R and C Class customers </a:t>
            </a:r>
            <a:r>
              <a:rPr lang="en-US" dirty="0" smtClean="0"/>
              <a:t>only</a:t>
            </a:r>
          </a:p>
          <a:p>
            <a:r>
              <a:rPr lang="en-US" dirty="0" smtClean="0"/>
              <a:t>March 26, open for 8 weeks</a:t>
            </a:r>
          </a:p>
          <a:p>
            <a:r>
              <a:rPr lang="en-US" dirty="0" smtClean="0"/>
              <a:t>Enrollment through My Account</a:t>
            </a:r>
            <a:endParaRPr lang="en-US" dirty="0"/>
          </a:p>
          <a:p>
            <a:pPr lvl="1"/>
            <a:endParaRPr lang="en-US" dirty="0" smtClean="0"/>
          </a:p>
          <a:p>
            <a:pPr marL="0" indent="0">
              <a:buNone/>
            </a:pPr>
            <a:r>
              <a:rPr lang="en-US" u="sng" dirty="0"/>
              <a:t>Phase </a:t>
            </a:r>
            <a:r>
              <a:rPr lang="en-US" u="sng" dirty="0" smtClean="0"/>
              <a:t>II</a:t>
            </a:r>
            <a:endParaRPr lang="en-US" u="sng" dirty="0"/>
          </a:p>
          <a:p>
            <a:r>
              <a:rPr lang="en-US" dirty="0"/>
              <a:t>All remaining </a:t>
            </a:r>
            <a:r>
              <a:rPr lang="en-US" dirty="0" smtClean="0"/>
              <a:t>customers</a:t>
            </a:r>
          </a:p>
          <a:p>
            <a:r>
              <a:rPr lang="en-US" dirty="0" smtClean="0"/>
              <a:t>May 21, open for limited time</a:t>
            </a:r>
            <a:endParaRPr lang="en-US" dirty="0"/>
          </a:p>
          <a:p>
            <a:r>
              <a:rPr lang="en-US" dirty="0" smtClean="0"/>
              <a:t>Enrollment through XcelEnergy.com</a:t>
            </a:r>
            <a:endParaRPr lang="en-US" dirty="0"/>
          </a:p>
          <a:p>
            <a:pPr lvl="1"/>
            <a:endParaRPr lang="en-US" dirty="0"/>
          </a:p>
        </p:txBody>
      </p:sp>
      <p:sp>
        <p:nvSpPr>
          <p:cNvPr id="3" name="Title 2"/>
          <p:cNvSpPr>
            <a:spLocks noGrp="1"/>
          </p:cNvSpPr>
          <p:nvPr>
            <p:ph type="title"/>
          </p:nvPr>
        </p:nvSpPr>
        <p:spPr/>
        <p:txBody>
          <a:bodyPr/>
          <a:lstStyle/>
          <a:p>
            <a:r>
              <a:rPr lang="en-US" dirty="0" smtClean="0"/>
              <a:t>Enrollment Process</a:t>
            </a:r>
            <a:endParaRPr lang="en-US" sz="1600" dirty="0"/>
          </a:p>
        </p:txBody>
      </p:sp>
      <p:sp>
        <p:nvSpPr>
          <p:cNvPr id="5" name="Slide Number Placeholder 4"/>
          <p:cNvSpPr>
            <a:spLocks noGrp="1"/>
          </p:cNvSpPr>
          <p:nvPr>
            <p:ph type="sldNum" sz="quarter" idx="4"/>
          </p:nvPr>
        </p:nvSpPr>
        <p:spPr/>
        <p:txBody>
          <a:bodyPr/>
          <a:lstStyle/>
          <a:p>
            <a:fld id="{396272A9-6FE0-4626-AEC7-32312B635104}" type="slidenum">
              <a:rPr lang="en-US" smtClean="0"/>
              <a:pPr/>
              <a:t>7</a:t>
            </a:fld>
            <a:endParaRPr lang="en-US"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46834" b="31320"/>
          <a:stretch/>
        </p:blipFill>
        <p:spPr>
          <a:xfrm>
            <a:off x="0" y="5296394"/>
            <a:ext cx="9144000" cy="1342901"/>
          </a:xfrm>
          <a:prstGeom prst="rect">
            <a:avLst/>
          </a:prstGeom>
        </p:spPr>
      </p:pic>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a:t>
            </a:fld>
            <a:endParaRPr lang="en-US" dirty="0">
              <a:solidFill>
                <a:schemeClr val="bg1"/>
              </a:solidFill>
            </a:endParaRPr>
          </a:p>
        </p:txBody>
      </p:sp>
      <p:sp>
        <p:nvSpPr>
          <p:cNvPr id="8"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2710532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Robust Marketing</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452749798"/>
              </p:ext>
            </p:extLst>
          </p:nvPr>
        </p:nvGraphicFramePr>
        <p:xfrm>
          <a:off x="228600" y="1416751"/>
          <a:ext cx="8534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4701843" y="910585"/>
            <a:ext cx="2559834" cy="1817288"/>
            <a:chOff x="4815616" y="1237162"/>
            <a:chExt cx="2559834" cy="1817288"/>
          </a:xfrm>
        </p:grpSpPr>
        <p:sp>
          <p:nvSpPr>
            <p:cNvPr id="7" name="Hexagon 6"/>
            <p:cNvSpPr/>
            <p:nvPr/>
          </p:nvSpPr>
          <p:spPr>
            <a:xfrm>
              <a:off x="5887062" y="1776394"/>
              <a:ext cx="1488388" cy="1278056"/>
            </a:xfrm>
            <a:prstGeom prst="hexagon">
              <a:avLst>
                <a:gd name="adj" fmla="val 25000"/>
                <a:gd name="vf" fmla="val 115470"/>
              </a:avLst>
            </a:prstGeom>
            <a:solidFill>
              <a:schemeClr val="tx1">
                <a:lumMod val="50000"/>
                <a:lumOff val="50000"/>
              </a:schemeClr>
            </a:solidFill>
            <a:ln>
              <a:solidFill>
                <a:schemeClr val="tx1">
                  <a:lumMod val="50000"/>
                  <a:lumOff val="50000"/>
                </a:schemeClr>
              </a:solidFill>
            </a:ln>
          </p:spPr>
          <p:style>
            <a:lnRef idx="2">
              <a:scrgbClr r="0" g="0" b="0"/>
            </a:lnRef>
            <a:fillRef idx="1">
              <a:scrgbClr r="0" g="0" b="0"/>
            </a:fillRef>
            <a:effectRef idx="0">
              <a:schemeClr val="dk2">
                <a:hueOff val="0"/>
                <a:satOff val="0"/>
                <a:lumOff val="0"/>
                <a:alphaOff val="0"/>
              </a:schemeClr>
            </a:effectRef>
            <a:fontRef idx="minor">
              <a:schemeClr val="lt1"/>
            </a:fontRef>
          </p:style>
        </p:sp>
        <p:sp>
          <p:nvSpPr>
            <p:cNvPr id="10" name="Hexagon 4"/>
            <p:cNvSpPr/>
            <p:nvPr/>
          </p:nvSpPr>
          <p:spPr>
            <a:xfrm>
              <a:off x="6117599" y="1974353"/>
              <a:ext cx="1027314" cy="8821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Website</a:t>
              </a:r>
              <a:endParaRPr lang="en-US" sz="2200" kern="1200" dirty="0">
                <a:latin typeface="Arial" panose="020B0604020202020204" pitchFamily="34" charset="0"/>
                <a:cs typeface="Arial" panose="020B0604020202020204" pitchFamily="34" charset="0"/>
              </a:endParaRPr>
            </a:p>
          </p:txBody>
        </p:sp>
        <p:sp>
          <p:nvSpPr>
            <p:cNvPr id="20" name="Hexagon 4"/>
            <p:cNvSpPr/>
            <p:nvPr/>
          </p:nvSpPr>
          <p:spPr>
            <a:xfrm>
              <a:off x="4815616" y="1237162"/>
              <a:ext cx="1027314" cy="8821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Comm-unities</a:t>
              </a:r>
              <a:endParaRPr lang="en-US" sz="2200" kern="1200" dirty="0">
                <a:latin typeface="Arial" panose="020B0604020202020204" pitchFamily="34" charset="0"/>
                <a:cs typeface="Arial" panose="020B0604020202020204" pitchFamily="34" charset="0"/>
              </a:endParaRPr>
            </a:p>
          </p:txBody>
        </p:sp>
      </p:grpSp>
      <p:grpSp>
        <p:nvGrpSpPr>
          <p:cNvPr id="11" name="Group 10"/>
          <p:cNvGrpSpPr/>
          <p:nvPr/>
        </p:nvGrpSpPr>
        <p:grpSpPr>
          <a:xfrm>
            <a:off x="533400" y="4284202"/>
            <a:ext cx="1488388" cy="1278056"/>
            <a:chOff x="5872630" y="1740897"/>
            <a:chExt cx="1488388" cy="1278056"/>
          </a:xfrm>
        </p:grpSpPr>
        <p:sp>
          <p:nvSpPr>
            <p:cNvPr id="12" name="Hexagon 11"/>
            <p:cNvSpPr/>
            <p:nvPr/>
          </p:nvSpPr>
          <p:spPr>
            <a:xfrm>
              <a:off x="5872630" y="1740897"/>
              <a:ext cx="1488388" cy="1278056"/>
            </a:xfrm>
            <a:prstGeom prst="hexagon">
              <a:avLst>
                <a:gd name="adj" fmla="val 25000"/>
                <a:gd name="vf" fmla="val 115470"/>
              </a:avLst>
            </a:prstGeom>
            <a:solidFill>
              <a:schemeClr val="tx1">
                <a:lumMod val="50000"/>
                <a:lumOff val="50000"/>
              </a:schemeClr>
            </a:solidFill>
            <a:ln>
              <a:solidFill>
                <a:schemeClr val="tx1">
                  <a:lumMod val="50000"/>
                  <a:lumOff val="50000"/>
                </a:schemeClr>
              </a:solidFill>
            </a:ln>
          </p:spPr>
          <p:style>
            <a:lnRef idx="2">
              <a:scrgbClr r="0" g="0" b="0"/>
            </a:lnRef>
            <a:fillRef idx="1">
              <a:scrgbClr r="0" g="0" b="0"/>
            </a:fillRef>
            <a:effectRef idx="0">
              <a:schemeClr val="dk2">
                <a:hueOff val="0"/>
                <a:satOff val="0"/>
                <a:lumOff val="0"/>
                <a:alphaOff val="0"/>
              </a:schemeClr>
            </a:effectRef>
            <a:fontRef idx="minor">
              <a:schemeClr val="lt1"/>
            </a:fontRef>
          </p:style>
        </p:sp>
        <p:sp>
          <p:nvSpPr>
            <p:cNvPr id="13" name="Hexagon 4"/>
            <p:cNvSpPr/>
            <p:nvPr/>
          </p:nvSpPr>
          <p:spPr>
            <a:xfrm>
              <a:off x="6025030" y="1938856"/>
              <a:ext cx="1219200" cy="8821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dirty="0" smtClean="0">
                  <a:latin typeface="Arial" panose="020B0604020202020204" pitchFamily="34" charset="0"/>
                  <a:cs typeface="Arial" panose="020B0604020202020204" pitchFamily="34" charset="0"/>
                </a:rPr>
                <a:t>Managed</a:t>
              </a:r>
              <a:br>
                <a:rPr lang="en-US" sz="2200" dirty="0" smtClean="0">
                  <a:latin typeface="Arial" panose="020B0604020202020204" pitchFamily="34" charset="0"/>
                  <a:cs typeface="Arial" panose="020B0604020202020204" pitchFamily="34" charset="0"/>
                </a:rPr>
              </a:br>
              <a:r>
                <a:rPr lang="en-US" sz="2200" dirty="0" smtClean="0">
                  <a:latin typeface="Arial" panose="020B0604020202020204" pitchFamily="34" charset="0"/>
                  <a:cs typeface="Arial" panose="020B0604020202020204" pitchFamily="34" charset="0"/>
                </a:rPr>
                <a:t>Accounts</a:t>
              </a:r>
              <a:endParaRPr lang="en-US" sz="2200" kern="1200" dirty="0">
                <a:latin typeface="Arial" panose="020B0604020202020204" pitchFamily="34" charset="0"/>
                <a:cs typeface="Arial" panose="020B0604020202020204" pitchFamily="34" charset="0"/>
              </a:endParaRPr>
            </a:p>
          </p:txBody>
        </p:sp>
      </p:grpSp>
      <p:grpSp>
        <p:nvGrpSpPr>
          <p:cNvPr id="14" name="Group 13"/>
          <p:cNvGrpSpPr/>
          <p:nvPr/>
        </p:nvGrpSpPr>
        <p:grpSpPr>
          <a:xfrm>
            <a:off x="4365110" y="4983641"/>
            <a:ext cx="1488388" cy="1278056"/>
            <a:chOff x="5879173" y="1752559"/>
            <a:chExt cx="1488388" cy="1278056"/>
          </a:xfrm>
        </p:grpSpPr>
        <p:sp>
          <p:nvSpPr>
            <p:cNvPr id="15" name="Hexagon 14"/>
            <p:cNvSpPr/>
            <p:nvPr/>
          </p:nvSpPr>
          <p:spPr>
            <a:xfrm>
              <a:off x="5879173" y="1752559"/>
              <a:ext cx="1488388" cy="1278056"/>
            </a:xfrm>
            <a:prstGeom prst="hexagon">
              <a:avLst>
                <a:gd name="adj" fmla="val 25000"/>
                <a:gd name="vf" fmla="val 115470"/>
              </a:avLst>
            </a:prstGeom>
            <a:solidFill>
              <a:schemeClr val="tx1">
                <a:lumMod val="50000"/>
                <a:lumOff val="50000"/>
              </a:schemeClr>
            </a:solidFill>
            <a:ln>
              <a:solidFill>
                <a:schemeClr val="tx1">
                  <a:lumMod val="50000"/>
                  <a:lumOff val="50000"/>
                </a:schemeClr>
              </a:solidFill>
            </a:ln>
          </p:spPr>
          <p:style>
            <a:lnRef idx="2">
              <a:scrgbClr r="0" g="0" b="0"/>
            </a:lnRef>
            <a:fillRef idx="1">
              <a:scrgbClr r="0" g="0" b="0"/>
            </a:fillRef>
            <a:effectRef idx="0">
              <a:schemeClr val="dk2">
                <a:hueOff val="0"/>
                <a:satOff val="0"/>
                <a:lumOff val="0"/>
                <a:alphaOff val="0"/>
              </a:schemeClr>
            </a:effectRef>
            <a:fontRef idx="minor">
              <a:schemeClr val="lt1"/>
            </a:fontRef>
          </p:style>
        </p:sp>
        <p:sp>
          <p:nvSpPr>
            <p:cNvPr id="16" name="Hexagon 4"/>
            <p:cNvSpPr/>
            <p:nvPr/>
          </p:nvSpPr>
          <p:spPr>
            <a:xfrm>
              <a:off x="5955373" y="1950518"/>
              <a:ext cx="1295400" cy="8821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27940" rIns="0" bIns="27940" numCol="1" spcCol="1270" anchor="ctr" anchorCtr="0">
              <a:noAutofit/>
            </a:bodyPr>
            <a:lstStyle/>
            <a:p>
              <a:pPr lvl="0" algn="ctr" defTabSz="977900">
                <a:lnSpc>
                  <a:spcPct val="90000"/>
                </a:lnSpc>
                <a:spcBef>
                  <a:spcPct val="0"/>
                </a:spcBef>
                <a:spcAft>
                  <a:spcPct val="35000"/>
                </a:spcAft>
              </a:pPr>
              <a:r>
                <a:rPr lang="en-US" sz="2200" dirty="0" smtClean="0">
                  <a:latin typeface="Arial" panose="020B0604020202020204" pitchFamily="34" charset="0"/>
                  <a:cs typeface="Arial" panose="020B0604020202020204" pitchFamily="34" charset="0"/>
                </a:rPr>
                <a:t>Cities</a:t>
              </a:r>
              <a:endParaRPr lang="en-US" sz="2200" kern="1200" dirty="0">
                <a:latin typeface="Arial" panose="020B0604020202020204" pitchFamily="34" charset="0"/>
                <a:cs typeface="Arial" panose="020B0604020202020204" pitchFamily="34" charset="0"/>
              </a:endParaRPr>
            </a:p>
          </p:txBody>
        </p:sp>
      </p:grpSp>
      <p:sp>
        <p:nvSpPr>
          <p:cNvPr id="3" name="Slide Number Placeholder 2"/>
          <p:cNvSpPr>
            <a:spLocks noGrp="1"/>
          </p:cNvSpPr>
          <p:nvPr>
            <p:ph type="sldNum" sz="quarter" idx="4"/>
          </p:nvPr>
        </p:nvSpPr>
        <p:spPr/>
        <p:txBody>
          <a:bodyPr/>
          <a:lstStyle/>
          <a:p>
            <a:fld id="{5D9BA9F7-3EA3-472F-AD61-055E851032ED}" type="slidenum">
              <a:rPr lang="en-US" smtClean="0"/>
              <a:t>8</a:t>
            </a:fld>
            <a:endParaRPr lang="en-US" dirty="0"/>
          </a:p>
        </p:txBody>
      </p:sp>
      <p:sp>
        <p:nvSpPr>
          <p:cNvPr id="17"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5503505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Renewable Experience Update</a:t>
            </a:r>
            <a:endParaRPr lang="en-US" dirty="0"/>
          </a:p>
        </p:txBody>
      </p:sp>
      <p:sp>
        <p:nvSpPr>
          <p:cNvPr id="4" name="Slide Number Placeholder 3"/>
          <p:cNvSpPr>
            <a:spLocks noGrp="1"/>
          </p:cNvSpPr>
          <p:nvPr>
            <p:ph type="sldNum" sz="quarter" idx="4"/>
          </p:nvPr>
        </p:nvSpPr>
        <p:spPr/>
        <p:txBody>
          <a:bodyPr/>
          <a:lstStyle/>
          <a:p>
            <a:fld id="{5D9BA9F7-3EA3-472F-AD61-055E851032ED}" type="slidenum">
              <a:rPr lang="en-US" smtClean="0"/>
              <a:t>9</a:t>
            </a:fld>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4000"/>
            <a:ext cx="9144000" cy="1305636"/>
          </a:xfrm>
          <a:prstGeom prst="rect">
            <a:avLst/>
          </a:prstGeom>
        </p:spPr>
      </p:pic>
      <p:sp>
        <p:nvSpPr>
          <p:cNvPr id="8" name="Content Placeholder 1"/>
          <p:cNvSpPr txBox="1">
            <a:spLocks/>
          </p:cNvSpPr>
          <p:nvPr/>
        </p:nvSpPr>
        <p:spPr>
          <a:xfrm>
            <a:off x="304800" y="1447800"/>
            <a:ext cx="8534400" cy="2286000"/>
          </a:xfrm>
          <a:prstGeom prst="rect">
            <a:avLst/>
          </a:prstGeom>
        </p:spPr>
        <p:txBody>
          <a:bodyPr vert="horz" lIns="91440" tIns="45720" rIns="91440" bIns="45720" rtlCol="0">
            <a:noAutofit/>
          </a:bodyPr>
          <a:lstStyle>
            <a:lvl1pPr marL="169863" indent="-169863" algn="l" defTabSz="914400" rtl="0" eaLnBrk="1" latinLnBrk="0" hangingPunct="1">
              <a:spcBef>
                <a:spcPct val="20000"/>
              </a:spcBef>
              <a:buClr>
                <a:schemeClr val="tx1">
                  <a:lumMod val="85000"/>
                  <a:lumOff val="15000"/>
                </a:schemeClr>
              </a:buClr>
              <a:buSzPct val="100000"/>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spcBef>
                <a:spcPct val="20000"/>
              </a:spcBef>
              <a:buClr>
                <a:schemeClr val="tx1">
                  <a:lumMod val="85000"/>
                  <a:lumOff val="15000"/>
                </a:schemeClr>
              </a:buClr>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0842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5414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998663" indent="-169863" algn="l" defTabSz="914400" rtl="0" eaLnBrk="1" latinLnBrk="0" hangingPunct="1">
              <a:spcBef>
                <a:spcPct val="20000"/>
              </a:spcBef>
              <a:buClr>
                <a:schemeClr val="tx1">
                  <a:lumMod val="85000"/>
                  <a:lumOff val="15000"/>
                </a:schemeClr>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Advisor tool on CO renewable landing page</a:t>
            </a:r>
          </a:p>
          <a:p>
            <a:endParaRPr lang="en-US" dirty="0"/>
          </a:p>
          <a:p>
            <a:r>
              <a:rPr lang="en-US" dirty="0"/>
              <a:t>Link to renewable program comparison chart from R*C program page</a:t>
            </a:r>
          </a:p>
          <a:p>
            <a:endParaRPr lang="en-US" dirty="0"/>
          </a:p>
          <a:p>
            <a:r>
              <a:rPr lang="en-US" smtClean="0"/>
              <a:t>Presentation </a:t>
            </a:r>
            <a:r>
              <a:rPr lang="en-US" dirty="0"/>
              <a:t>of other program options from individual program pages</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9</a:t>
            </a:fld>
            <a:endParaRPr lang="en-US" dirty="0">
              <a:solidFill>
                <a:schemeClr val="bg1"/>
              </a:solidFill>
            </a:endParaRPr>
          </a:p>
        </p:txBody>
      </p:sp>
      <p:sp>
        <p:nvSpPr>
          <p:cNvPr id="9"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34327166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4140129644"/>
              </p:ext>
            </p:extLst>
          </p:nvPr>
        </p:nvGraphicFramePr>
        <p:xfrm>
          <a:off x="108099" y="1447800"/>
          <a:ext cx="8653132" cy="2560320"/>
        </p:xfrm>
        <a:graphic>
          <a:graphicData uri="http://schemas.openxmlformats.org/drawingml/2006/table">
            <a:tbl>
              <a:tblPr firstRow="1" bandRow="1">
                <a:tableStyleId>{00A15C55-8517-42AA-B614-E9B94910E393}</a:tableStyleId>
              </a:tblPr>
              <a:tblGrid>
                <a:gridCol w="4311501"/>
                <a:gridCol w="1295400"/>
                <a:gridCol w="1143000"/>
                <a:gridCol w="1066800"/>
                <a:gridCol w="836431"/>
              </a:tblGrid>
              <a:tr h="227975">
                <a:tc>
                  <a:txBody>
                    <a:bodyPr/>
                    <a:lstStyle/>
                    <a:p>
                      <a:r>
                        <a:rPr lang="en-US" sz="1800" dirty="0" smtClean="0"/>
                        <a:t>Solar*Rewards Annual</a:t>
                      </a:r>
                      <a:r>
                        <a:rPr lang="en-US" sz="1800" baseline="0" dirty="0" smtClean="0"/>
                        <a:t> Capacity (MW)</a:t>
                      </a:r>
                      <a:endParaRPr lang="en-US" sz="1800" dirty="0"/>
                    </a:p>
                  </a:txBody>
                  <a:tcPr marL="45720" marR="45720"/>
                </a:tc>
                <a:tc>
                  <a:txBody>
                    <a:bodyPr/>
                    <a:lstStyle/>
                    <a:p>
                      <a:pPr algn="ctr"/>
                      <a:r>
                        <a:rPr lang="en-US" sz="1800" dirty="0" smtClean="0"/>
                        <a:t>2017 </a:t>
                      </a:r>
                      <a:endParaRPr lang="en-US" sz="1800" dirty="0"/>
                    </a:p>
                  </a:txBody>
                  <a:tcPr marL="45720" marR="45720"/>
                </a:tc>
                <a:tc>
                  <a:txBody>
                    <a:bodyPr/>
                    <a:lstStyle/>
                    <a:p>
                      <a:pPr algn="ctr"/>
                      <a:r>
                        <a:rPr lang="en-US" sz="1800" dirty="0" smtClean="0"/>
                        <a:t>2018</a:t>
                      </a:r>
                      <a:endParaRPr lang="en-US" sz="1800" dirty="0"/>
                    </a:p>
                  </a:txBody>
                  <a:tcPr marL="45720" marR="45720"/>
                </a:tc>
                <a:tc>
                  <a:txBody>
                    <a:bodyPr/>
                    <a:lstStyle/>
                    <a:p>
                      <a:pPr algn="ctr"/>
                      <a:r>
                        <a:rPr lang="en-US" sz="1800" dirty="0" smtClean="0"/>
                        <a:t>2019</a:t>
                      </a:r>
                      <a:endParaRPr lang="en-US" sz="1800" dirty="0"/>
                    </a:p>
                  </a:txBody>
                  <a:tcPr marL="45720" marR="45720"/>
                </a:tc>
                <a:tc>
                  <a:txBody>
                    <a:bodyPr/>
                    <a:lstStyle/>
                    <a:p>
                      <a:pPr algn="ctr"/>
                      <a:r>
                        <a:rPr lang="en-US" sz="1800" dirty="0" smtClean="0"/>
                        <a:t>Total</a:t>
                      </a:r>
                      <a:endParaRPr lang="en-US" sz="1800" dirty="0"/>
                    </a:p>
                  </a:txBody>
                  <a:tcPr marL="45720" marR="45720"/>
                </a:tc>
              </a:tr>
              <a:tr h="187377">
                <a:tc>
                  <a:txBody>
                    <a:bodyPr/>
                    <a:lstStyle/>
                    <a:p>
                      <a:r>
                        <a:rPr lang="en-US" sz="1800" dirty="0" smtClean="0"/>
                        <a:t>Small Option A</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strike="sngStrike" baseline="0" dirty="0" smtClean="0"/>
                        <a:t>24</a:t>
                      </a:r>
                      <a:r>
                        <a:rPr lang="en-US" sz="1800" dirty="0" smtClean="0"/>
                        <a:t>  33  </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dirty="0" smtClean="0"/>
                        <a:t>123</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Small Option B</a:t>
                      </a:r>
                    </a:p>
                  </a:txBody>
                  <a:tcPr marL="45720" marR="45720"/>
                </a:tc>
                <a:tc>
                  <a:txBody>
                    <a:bodyPr/>
                    <a:lstStyle/>
                    <a:p>
                      <a:pPr algn="ctr"/>
                      <a:r>
                        <a:rPr lang="en-US" sz="1800" strike="sngStrike" baseline="0" dirty="0" smtClean="0"/>
                        <a:t>9</a:t>
                      </a:r>
                      <a:endParaRPr lang="en-US" sz="1800" strike="sngStrike" baseline="0" dirty="0"/>
                    </a:p>
                  </a:txBody>
                  <a:tcPr marL="45720" marR="45720"/>
                </a:tc>
                <a:tc>
                  <a:txBody>
                    <a:bodyPr/>
                    <a:lstStyle/>
                    <a:p>
                      <a:pPr algn="ctr"/>
                      <a:r>
                        <a:rPr lang="en-US" sz="1800" dirty="0" smtClean="0"/>
                        <a:t>18</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endParaRPr lang="en-US" sz="1800" dirty="0"/>
                    </a:p>
                  </a:txBody>
                  <a:tcPr marL="45720" marR="45720"/>
                </a:tc>
              </a:tr>
              <a:tr h="30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Medium</a:t>
                      </a:r>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dirty="0" smtClean="0"/>
                        <a:t>24</a:t>
                      </a:r>
                      <a:endParaRPr lang="en-US" sz="1800" dirty="0"/>
                    </a:p>
                  </a:txBody>
                  <a:tcPr marL="45720" marR="45720"/>
                </a:tc>
                <a:tc>
                  <a:txBody>
                    <a:bodyPr/>
                    <a:lstStyle/>
                    <a:p>
                      <a:pPr algn="ctr"/>
                      <a:r>
                        <a:rPr lang="en-US" sz="1800" dirty="0" smtClean="0"/>
                        <a:t>72</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Large</a:t>
                      </a:r>
                    </a:p>
                  </a:txBody>
                  <a:tcPr marL="45720" marR="45720"/>
                </a:tc>
                <a:tc>
                  <a:txBody>
                    <a:bodyPr/>
                    <a:lstStyle/>
                    <a:p>
                      <a:pPr algn="ctr"/>
                      <a:r>
                        <a:rPr lang="en-US" sz="1800" dirty="0" smtClean="0"/>
                        <a:t>6</a:t>
                      </a:r>
                      <a:endParaRPr lang="en-US" sz="1800" dirty="0"/>
                    </a:p>
                  </a:txBody>
                  <a:tcPr marL="45720" marR="45720"/>
                </a:tc>
                <a:tc>
                  <a:txBody>
                    <a:bodyPr/>
                    <a:lstStyle/>
                    <a:p>
                      <a:pPr algn="ctr"/>
                      <a:r>
                        <a:rPr lang="en-US" sz="1800" dirty="0" smtClean="0"/>
                        <a:t>10</a:t>
                      </a:r>
                      <a:endParaRPr lang="en-US" sz="1800" dirty="0"/>
                    </a:p>
                  </a:txBody>
                  <a:tcPr marL="45720" marR="45720"/>
                </a:tc>
                <a:tc>
                  <a:txBody>
                    <a:bodyPr/>
                    <a:lstStyle/>
                    <a:p>
                      <a:pPr algn="ctr"/>
                      <a:r>
                        <a:rPr lang="en-US" sz="1800" dirty="0" smtClean="0"/>
                        <a:t>14</a:t>
                      </a:r>
                      <a:endParaRPr lang="en-US" sz="1800" dirty="0"/>
                    </a:p>
                  </a:txBody>
                  <a:tcPr marL="45720" marR="45720"/>
                </a:tc>
                <a:tc>
                  <a:txBody>
                    <a:bodyPr/>
                    <a:lstStyle/>
                    <a:p>
                      <a:pPr algn="ctr"/>
                      <a:r>
                        <a:rPr lang="en-US" sz="1800" dirty="0" smtClean="0"/>
                        <a:t>30</a:t>
                      </a:r>
                      <a:endParaRPr lang="en-US" sz="1800" dirty="0"/>
                    </a:p>
                  </a:txBody>
                  <a:tcPr marL="45720" marR="45720"/>
                </a:tc>
              </a:tr>
              <a:tr h="187377">
                <a:tc>
                  <a:txBody>
                    <a:bodyPr/>
                    <a:lstStyle/>
                    <a:p>
                      <a:r>
                        <a:rPr lang="en-US" sz="1800" b="1" dirty="0" smtClean="0"/>
                        <a:t>Total Program</a:t>
                      </a:r>
                      <a:r>
                        <a:rPr lang="en-US" sz="1800" b="1" baseline="0" dirty="0" smtClean="0"/>
                        <a:t> Capacity</a:t>
                      </a:r>
                      <a:endParaRPr lang="en-US" sz="1800" b="1" dirty="0"/>
                    </a:p>
                  </a:txBody>
                  <a:tcPr marL="45720" marR="45720"/>
                </a:tc>
                <a:tc>
                  <a:txBody>
                    <a:bodyPr/>
                    <a:lstStyle/>
                    <a:p>
                      <a:pPr algn="ctr"/>
                      <a:r>
                        <a:rPr lang="en-US" sz="1800" b="1" dirty="0" smtClean="0"/>
                        <a:t>63</a:t>
                      </a:r>
                      <a:endParaRPr lang="en-US" sz="1800" b="1" dirty="0"/>
                    </a:p>
                  </a:txBody>
                  <a:tcPr marL="45720" marR="45720"/>
                </a:tc>
                <a:tc>
                  <a:txBody>
                    <a:bodyPr/>
                    <a:lstStyle/>
                    <a:p>
                      <a:pPr algn="ctr"/>
                      <a:r>
                        <a:rPr lang="en-US" sz="1800" b="1" dirty="0" smtClean="0"/>
                        <a:t>76</a:t>
                      </a:r>
                      <a:endParaRPr lang="en-US" sz="1800" b="1" dirty="0"/>
                    </a:p>
                  </a:txBody>
                  <a:tcPr marL="45720" marR="45720"/>
                </a:tc>
                <a:tc>
                  <a:txBody>
                    <a:bodyPr/>
                    <a:lstStyle/>
                    <a:p>
                      <a:pPr algn="ctr"/>
                      <a:r>
                        <a:rPr lang="en-US" sz="1800" b="1" dirty="0" smtClean="0"/>
                        <a:t>86</a:t>
                      </a:r>
                      <a:endParaRPr lang="en-US" sz="1800" b="1" dirty="0"/>
                    </a:p>
                  </a:txBody>
                  <a:tcPr marL="45720" marR="45720"/>
                </a:tc>
                <a:tc>
                  <a:txBody>
                    <a:bodyPr/>
                    <a:lstStyle/>
                    <a:p>
                      <a:pPr algn="ctr"/>
                      <a:r>
                        <a:rPr lang="en-US" sz="1800" b="1" dirty="0" smtClean="0"/>
                        <a:t>225</a:t>
                      </a:r>
                      <a:endParaRPr lang="en-US" sz="1800" b="1" dirty="0"/>
                    </a:p>
                  </a:txBody>
                  <a:tcPr marL="45720" marR="45720"/>
                </a:tc>
              </a:tr>
              <a:tr h="187377">
                <a:tc>
                  <a:txBody>
                    <a:bodyPr/>
                    <a:lstStyle/>
                    <a:p>
                      <a:r>
                        <a:rPr lang="en-US" sz="1800" b="0" i="1" dirty="0" smtClean="0">
                          <a:latin typeface="+mn-lt"/>
                        </a:rPr>
                        <a:t>*Net Metering</a:t>
                      </a:r>
                      <a:r>
                        <a:rPr lang="en-US" sz="1800" b="0" i="1" baseline="0" dirty="0" smtClean="0">
                          <a:latin typeface="+mn-lt"/>
                        </a:rPr>
                        <a:t> Only</a:t>
                      </a:r>
                      <a:endParaRPr lang="en-US" sz="1800" b="0" i="1" dirty="0">
                        <a:latin typeface="+mn-lt"/>
                      </a:endParaRPr>
                    </a:p>
                  </a:txBody>
                  <a:tcPr marL="45720" marR="45720" anchor="ctr"/>
                </a:tc>
                <a:tc gridSpan="4">
                  <a:txBody>
                    <a:bodyPr/>
                    <a:lstStyle/>
                    <a:p>
                      <a:pPr algn="ctr"/>
                      <a:r>
                        <a:rPr lang="en-US" sz="1600" b="0" i="1" dirty="0" smtClean="0">
                          <a:latin typeface="+mn-lt"/>
                        </a:rPr>
                        <a:t>Applications</a:t>
                      </a:r>
                      <a:r>
                        <a:rPr lang="en-US" sz="1600" b="0" i="1" baseline="0" dirty="0" smtClean="0">
                          <a:latin typeface="+mn-lt"/>
                        </a:rPr>
                        <a:t> exceeded Solar*Rewards in 2017</a:t>
                      </a:r>
                      <a:endParaRPr lang="en-US" sz="1600" b="0" i="1" dirty="0">
                        <a:latin typeface="+mn-lt"/>
                      </a:endParaRPr>
                    </a:p>
                  </a:txBody>
                  <a:tcPr marL="45720" marR="45720" anchor="ctr"/>
                </a:tc>
                <a:tc hMerge="1">
                  <a:txBody>
                    <a:bodyPr/>
                    <a:lstStyle/>
                    <a:p>
                      <a:endParaRPr lang="en-US" sz="1400" b="1" dirty="0"/>
                    </a:p>
                  </a:txBody>
                  <a:tcPr marL="45720" marR="45720"/>
                </a:tc>
                <a:tc hMerge="1">
                  <a:txBody>
                    <a:bodyPr/>
                    <a:lstStyle/>
                    <a:p>
                      <a:endParaRPr lang="en-US" sz="1400" b="1" dirty="0"/>
                    </a:p>
                  </a:txBody>
                  <a:tcPr marL="45720" marR="45720"/>
                </a:tc>
                <a:tc hMerge="1">
                  <a:txBody>
                    <a:bodyPr/>
                    <a:lstStyle/>
                    <a:p>
                      <a:endParaRPr lang="en-US" sz="1400" b="1" dirty="0"/>
                    </a:p>
                  </a:txBody>
                  <a:tcPr marL="45720" marR="45720"/>
                </a:tc>
              </a:tr>
            </a:tbl>
          </a:graphicData>
        </a:graphic>
      </p:graphicFrame>
      <p:sp>
        <p:nvSpPr>
          <p:cNvPr id="10" name="Rectangle 9"/>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7" name="Content Placeholder 7"/>
          <p:cNvGraphicFramePr>
            <a:graphicFrameLocks/>
          </p:cNvGraphicFramePr>
          <p:nvPr>
            <p:extLst>
              <p:ext uri="{D42A27DB-BD31-4B8C-83A1-F6EECF244321}">
                <p14:modId xmlns:p14="http://schemas.microsoft.com/office/powerpoint/2010/main" val="877445310"/>
              </p:ext>
            </p:extLst>
          </p:nvPr>
        </p:nvGraphicFramePr>
        <p:xfrm>
          <a:off x="109869" y="4267200"/>
          <a:ext cx="8653132" cy="1828800"/>
        </p:xfrm>
        <a:graphic>
          <a:graphicData uri="http://schemas.openxmlformats.org/drawingml/2006/table">
            <a:tbl>
              <a:tblPr firstRow="1" bandRow="1">
                <a:tableStyleId>{00A15C55-8517-42AA-B614-E9B94910E393}</a:tableStyleId>
              </a:tblPr>
              <a:tblGrid>
                <a:gridCol w="4309731"/>
                <a:gridCol w="1295400"/>
                <a:gridCol w="1143000"/>
                <a:gridCol w="1143000"/>
                <a:gridCol w="762001"/>
              </a:tblGrid>
              <a:tr h="227975">
                <a:tc>
                  <a:txBody>
                    <a:bodyPr/>
                    <a:lstStyle/>
                    <a:p>
                      <a:r>
                        <a:rPr lang="en-US" sz="1800" dirty="0" smtClean="0"/>
                        <a:t>Solar*Rewards Community </a:t>
                      </a:r>
                      <a:r>
                        <a:rPr lang="en-US" sz="1800" baseline="0" dirty="0" smtClean="0"/>
                        <a:t>Capacity (MW) </a:t>
                      </a:r>
                      <a:endParaRPr lang="en-US" sz="1800" dirty="0"/>
                    </a:p>
                  </a:txBody>
                  <a:tcPr marL="45720" marR="45720"/>
                </a:tc>
                <a:tc>
                  <a:txBody>
                    <a:bodyPr/>
                    <a:lstStyle/>
                    <a:p>
                      <a:pPr algn="ctr"/>
                      <a:r>
                        <a:rPr lang="en-US" sz="1800" dirty="0" smtClean="0"/>
                        <a:t>2017 </a:t>
                      </a:r>
                      <a:endParaRPr lang="en-US" sz="1800" dirty="0"/>
                    </a:p>
                  </a:txBody>
                  <a:tcPr marL="45720" marR="45720"/>
                </a:tc>
                <a:tc>
                  <a:txBody>
                    <a:bodyPr/>
                    <a:lstStyle/>
                    <a:p>
                      <a:pPr algn="ctr"/>
                      <a:r>
                        <a:rPr lang="en-US" sz="1800" dirty="0" smtClean="0"/>
                        <a:t>2018</a:t>
                      </a:r>
                      <a:endParaRPr lang="en-US" sz="1800" dirty="0"/>
                    </a:p>
                  </a:txBody>
                  <a:tcPr marL="45720" marR="45720"/>
                </a:tc>
                <a:tc>
                  <a:txBody>
                    <a:bodyPr/>
                    <a:lstStyle/>
                    <a:p>
                      <a:pPr algn="ctr"/>
                      <a:r>
                        <a:rPr lang="en-US" sz="1800" dirty="0" smtClean="0"/>
                        <a:t>2019</a:t>
                      </a:r>
                      <a:endParaRPr lang="en-US" sz="1800" dirty="0"/>
                    </a:p>
                  </a:txBody>
                  <a:tcPr marL="45720" marR="45720"/>
                </a:tc>
                <a:tc>
                  <a:txBody>
                    <a:bodyPr/>
                    <a:lstStyle/>
                    <a:p>
                      <a:pPr algn="ctr"/>
                      <a:r>
                        <a:rPr lang="en-US" sz="1800" dirty="0" smtClean="0"/>
                        <a:t>Total</a:t>
                      </a:r>
                      <a:endParaRPr lang="en-US" sz="1800" dirty="0"/>
                    </a:p>
                  </a:txBody>
                  <a:tcPr marL="45720" marR="45720"/>
                </a:tc>
              </a:tr>
              <a:tr h="187377">
                <a:tc>
                  <a:txBody>
                    <a:bodyPr/>
                    <a:lstStyle/>
                    <a:p>
                      <a:r>
                        <a:rPr lang="en-US" sz="1800" dirty="0" smtClean="0"/>
                        <a:t>Minimum</a:t>
                      </a:r>
                      <a:endParaRPr lang="en-US" sz="1800" dirty="0"/>
                    </a:p>
                  </a:txBody>
                  <a:tcPr marL="45720" marR="45720"/>
                </a:tc>
                <a:tc>
                  <a:txBody>
                    <a:bodyPr/>
                    <a:lstStyle/>
                    <a:p>
                      <a:pPr algn="ctr"/>
                      <a:r>
                        <a:rPr lang="en-US" sz="1800" strike="sngStrike" baseline="0" dirty="0" smtClean="0"/>
                        <a:t>15</a:t>
                      </a:r>
                      <a:endParaRPr lang="en-US" sz="1800" strike="sngStrike" baseline="0" dirty="0"/>
                    </a:p>
                  </a:txBody>
                  <a:tcPr marL="45720" marR="45720"/>
                </a:tc>
                <a:tc>
                  <a:txBody>
                    <a:bodyPr/>
                    <a:lstStyle/>
                    <a:p>
                      <a:pPr algn="ctr"/>
                      <a:r>
                        <a:rPr lang="en-US" sz="1800" strike="sngStrike" baseline="0" dirty="0" smtClean="0"/>
                        <a:t>15 </a:t>
                      </a:r>
                      <a:r>
                        <a:rPr lang="en-US" sz="1800" dirty="0" smtClean="0"/>
                        <a:t> 30</a:t>
                      </a:r>
                      <a:endParaRPr lang="en-US" sz="1800" dirty="0"/>
                    </a:p>
                  </a:txBody>
                  <a:tcPr marL="45720" marR="45720"/>
                </a:tc>
                <a:tc>
                  <a:txBody>
                    <a:bodyPr/>
                    <a:lstStyle/>
                    <a:p>
                      <a:pPr algn="ctr"/>
                      <a:r>
                        <a:rPr lang="en-US" sz="1800" dirty="0" smtClean="0"/>
                        <a:t>15</a:t>
                      </a:r>
                      <a:endParaRPr lang="en-US" sz="1800" dirty="0"/>
                    </a:p>
                  </a:txBody>
                  <a:tcPr marL="45720" marR="45720"/>
                </a:tc>
                <a:tc>
                  <a:txBody>
                    <a:bodyPr/>
                    <a:lstStyle/>
                    <a:p>
                      <a:pPr algn="ctr"/>
                      <a:r>
                        <a:rPr lang="en-US" sz="1800" dirty="0" smtClean="0"/>
                        <a:t>45</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Maximum</a:t>
                      </a:r>
                    </a:p>
                  </a:txBody>
                  <a:tcPr marL="45720" marR="45720"/>
                </a:tc>
                <a:tc>
                  <a:txBody>
                    <a:bodyPr/>
                    <a:lstStyle/>
                    <a:p>
                      <a:pPr algn="ctr"/>
                      <a:r>
                        <a:rPr lang="en-US" sz="1800" strike="sngStrike" baseline="0" dirty="0" smtClean="0"/>
                        <a:t>30</a:t>
                      </a:r>
                      <a:endParaRPr lang="en-US" sz="1800" strike="sngStrike" baseline="0" dirty="0"/>
                    </a:p>
                  </a:txBody>
                  <a:tcPr marL="45720" marR="45720"/>
                </a:tc>
                <a:tc>
                  <a:txBody>
                    <a:bodyPr/>
                    <a:lstStyle/>
                    <a:p>
                      <a:pPr algn="ctr"/>
                      <a:r>
                        <a:rPr lang="en-US" sz="1800" strike="sngStrike" baseline="0" dirty="0" smtClean="0"/>
                        <a:t>35</a:t>
                      </a:r>
                      <a:r>
                        <a:rPr lang="en-US" sz="1800" dirty="0" smtClean="0"/>
                        <a:t>  65</a:t>
                      </a:r>
                      <a:endParaRPr lang="en-US" sz="1800" dirty="0"/>
                    </a:p>
                  </a:txBody>
                  <a:tcPr marL="45720" marR="45720"/>
                </a:tc>
                <a:tc>
                  <a:txBody>
                    <a:bodyPr/>
                    <a:lstStyle/>
                    <a:p>
                      <a:pPr algn="ctr"/>
                      <a:r>
                        <a:rPr lang="en-US" sz="1800" dirty="0" smtClean="0"/>
                        <a:t>40</a:t>
                      </a:r>
                      <a:endParaRPr lang="en-US" sz="1800" dirty="0"/>
                    </a:p>
                  </a:txBody>
                  <a:tcPr marL="45720" marR="45720"/>
                </a:tc>
                <a:tc>
                  <a:txBody>
                    <a:bodyPr/>
                    <a:lstStyle/>
                    <a:p>
                      <a:pPr algn="ctr"/>
                      <a:r>
                        <a:rPr lang="en-US" sz="1800" dirty="0" smtClean="0"/>
                        <a:t>105</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100% Low-income</a:t>
                      </a:r>
                    </a:p>
                  </a:txBody>
                  <a:tcPr marL="45720" marR="45720"/>
                </a:tc>
                <a:tc>
                  <a:txBody>
                    <a:bodyPr/>
                    <a:lstStyle/>
                    <a:p>
                      <a:pPr algn="ctr"/>
                      <a:r>
                        <a:rPr lang="en-US" sz="1800" dirty="0" smtClean="0"/>
                        <a:t>4</a:t>
                      </a:r>
                      <a:endParaRPr lang="en-US" sz="1800" dirty="0"/>
                    </a:p>
                  </a:txBody>
                  <a:tcPr marL="45720" marR="45720"/>
                </a:tc>
                <a:tc>
                  <a:txBody>
                    <a:bodyPr/>
                    <a:lstStyle/>
                    <a:p>
                      <a:pPr algn="ctr"/>
                      <a:r>
                        <a:rPr lang="en-US" sz="1800" dirty="0" smtClean="0"/>
                        <a:t>4</a:t>
                      </a:r>
                      <a:endParaRPr lang="en-US" sz="1800" dirty="0"/>
                    </a:p>
                  </a:txBody>
                  <a:tcPr marL="45720" marR="45720"/>
                </a:tc>
                <a:tc>
                  <a:txBody>
                    <a:bodyPr/>
                    <a:lstStyle/>
                    <a:p>
                      <a:pPr algn="ctr"/>
                      <a:r>
                        <a:rPr lang="en-US" sz="1800" dirty="0" smtClean="0"/>
                        <a:t>4</a:t>
                      </a:r>
                      <a:endParaRPr lang="en-US" sz="1800" dirty="0"/>
                    </a:p>
                  </a:txBody>
                  <a:tcPr marL="45720" marR="45720"/>
                </a:tc>
                <a:tc>
                  <a:txBody>
                    <a:bodyPr/>
                    <a:lstStyle/>
                    <a:p>
                      <a:pPr algn="ctr"/>
                      <a:r>
                        <a:rPr lang="en-US" sz="1800" dirty="0" smtClean="0"/>
                        <a:t>12</a:t>
                      </a:r>
                      <a:endParaRPr lang="en-US" sz="1800" dirty="0"/>
                    </a:p>
                  </a:txBody>
                  <a:tcPr marL="45720" marR="45720"/>
                </a:tc>
              </a:tr>
              <a:tr h="1873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Combined</a:t>
                      </a:r>
                      <a:r>
                        <a:rPr lang="en-US" sz="1800" b="1" baseline="0" dirty="0" smtClean="0"/>
                        <a:t> Maximum</a:t>
                      </a:r>
                      <a:endParaRPr lang="en-US" sz="1800" b="1" dirty="0" smtClean="0"/>
                    </a:p>
                  </a:txBody>
                  <a:tcPr marL="45720" marR="45720"/>
                </a:tc>
                <a:tc>
                  <a:txBody>
                    <a:bodyPr/>
                    <a:lstStyle/>
                    <a:p>
                      <a:pPr algn="ctr"/>
                      <a:r>
                        <a:rPr lang="en-US" sz="1800" b="1" strike="sngStrike" baseline="0" dirty="0" smtClean="0"/>
                        <a:t>3</a:t>
                      </a:r>
                      <a:r>
                        <a:rPr lang="en-US" sz="1800" b="1" dirty="0" smtClean="0"/>
                        <a:t>4</a:t>
                      </a:r>
                      <a:endParaRPr lang="en-US" sz="1800" b="1" dirty="0"/>
                    </a:p>
                  </a:txBody>
                  <a:tcPr marL="45720" marR="45720"/>
                </a:tc>
                <a:tc>
                  <a:txBody>
                    <a:bodyPr/>
                    <a:lstStyle/>
                    <a:p>
                      <a:pPr algn="ctr"/>
                      <a:r>
                        <a:rPr lang="en-US" sz="1800" b="1" strike="sngStrike" baseline="0" dirty="0" smtClean="0"/>
                        <a:t>39</a:t>
                      </a:r>
                      <a:r>
                        <a:rPr lang="en-US" sz="1800" b="1" dirty="0" smtClean="0"/>
                        <a:t>  69  </a:t>
                      </a:r>
                      <a:endParaRPr lang="en-US" sz="1800" b="1" dirty="0"/>
                    </a:p>
                  </a:txBody>
                  <a:tcPr marL="45720" marR="45720"/>
                </a:tc>
                <a:tc>
                  <a:txBody>
                    <a:bodyPr/>
                    <a:lstStyle/>
                    <a:p>
                      <a:pPr algn="ctr"/>
                      <a:r>
                        <a:rPr lang="en-US" sz="1800" b="1" dirty="0" smtClean="0"/>
                        <a:t>44</a:t>
                      </a:r>
                      <a:endParaRPr lang="en-US" sz="1800" b="1" dirty="0"/>
                    </a:p>
                  </a:txBody>
                  <a:tcPr marL="45720" marR="45720"/>
                </a:tc>
                <a:tc>
                  <a:txBody>
                    <a:bodyPr/>
                    <a:lstStyle/>
                    <a:p>
                      <a:pPr algn="ctr"/>
                      <a:r>
                        <a:rPr lang="en-US" sz="1800" b="1" dirty="0" smtClean="0"/>
                        <a:t>117</a:t>
                      </a:r>
                      <a:endParaRPr lang="en-US" sz="1800" b="1" dirty="0"/>
                    </a:p>
                  </a:txBody>
                  <a:tcPr marL="45720" marR="45720"/>
                </a:tc>
              </a:tr>
            </a:tbl>
          </a:graphicData>
        </a:graphic>
      </p:graphicFrame>
      <p:sp>
        <p:nvSpPr>
          <p:cNvPr id="9"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10</a:t>
            </a:fld>
            <a:endParaRPr lang="en-US" dirty="0">
              <a:solidFill>
                <a:schemeClr val="bg1"/>
              </a:solidFill>
            </a:endParaRPr>
          </a:p>
        </p:txBody>
      </p:sp>
      <p:sp>
        <p:nvSpPr>
          <p:cNvPr id="3" name="Title 2"/>
          <p:cNvSpPr>
            <a:spLocks noGrp="1"/>
          </p:cNvSpPr>
          <p:nvPr>
            <p:ph type="title"/>
          </p:nvPr>
        </p:nvSpPr>
        <p:spPr>
          <a:xfrm>
            <a:off x="304800" y="533400"/>
            <a:ext cx="8001000" cy="878179"/>
          </a:xfrm>
        </p:spPr>
        <p:txBody>
          <a:bodyPr/>
          <a:lstStyle/>
          <a:p>
            <a:r>
              <a:rPr lang="en-US" sz="2800" dirty="0" smtClean="0"/>
              <a:t>2016 Settlement Agreement Program Capacity</a:t>
            </a:r>
            <a:endParaRPr lang="en-US" sz="2800" dirty="0"/>
          </a:p>
        </p:txBody>
      </p:sp>
      <p:sp>
        <p:nvSpPr>
          <p:cNvPr id="11"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cxnSp>
        <p:nvCxnSpPr>
          <p:cNvPr id="4" name="Straight Arrow Connector 3"/>
          <p:cNvCxnSpPr/>
          <p:nvPr/>
        </p:nvCxnSpPr>
        <p:spPr>
          <a:xfrm flipV="1">
            <a:off x="5334000" y="2057400"/>
            <a:ext cx="6096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334000" y="5181600"/>
            <a:ext cx="609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334000" y="4800600"/>
            <a:ext cx="609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361296" y="5916304"/>
            <a:ext cx="609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5504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3328429444"/>
              </p:ext>
            </p:extLst>
          </p:nvPr>
        </p:nvGraphicFramePr>
        <p:xfrm>
          <a:off x="533400" y="1600200"/>
          <a:ext cx="8001000" cy="432911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
          <p:cNvSpPr txBox="1"/>
          <p:nvPr/>
        </p:nvSpPr>
        <p:spPr>
          <a:xfrm>
            <a:off x="571502" y="1600200"/>
            <a:ext cx="7962898" cy="58279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Private</a:t>
            </a:r>
            <a:r>
              <a:rPr lang="en-US" sz="1800" baseline="0" dirty="0">
                <a:latin typeface="Arial" panose="020B0604020202020204" pitchFamily="34" charset="0"/>
                <a:cs typeface="Arial" panose="020B0604020202020204" pitchFamily="34" charset="0"/>
              </a:rPr>
              <a:t> </a:t>
            </a:r>
            <a:r>
              <a:rPr lang="en-US" sz="1800" baseline="0" dirty="0" smtClean="0">
                <a:latin typeface="Arial" panose="020B0604020202020204" pitchFamily="34" charset="0"/>
                <a:cs typeface="Arial" panose="020B0604020202020204" pitchFamily="34" charset="0"/>
              </a:rPr>
              <a:t>On-site </a:t>
            </a:r>
            <a:r>
              <a:rPr lang="en-US" sz="1800" dirty="0" smtClean="0">
                <a:latin typeface="Arial" panose="020B0604020202020204" pitchFamily="34" charset="0"/>
                <a:cs typeface="Arial" panose="020B0604020202020204" pitchFamily="34" charset="0"/>
              </a:rPr>
              <a:t>Solar </a:t>
            </a:r>
            <a:r>
              <a:rPr lang="en-US" sz="1800" dirty="0">
                <a:latin typeface="Arial" panose="020B0604020202020204" pitchFamily="34" charset="0"/>
                <a:cs typeface="Arial" panose="020B0604020202020204" pitchFamily="34" charset="0"/>
              </a:rPr>
              <a:t>Applications Received</a:t>
            </a:r>
            <a:r>
              <a:rPr lang="en-US" sz="1800" baseline="0" dirty="0">
                <a:latin typeface="Arial" panose="020B0604020202020204" pitchFamily="34" charset="0"/>
                <a:cs typeface="Arial" panose="020B0604020202020204" pitchFamily="34" charset="0"/>
              </a:rPr>
              <a:t> </a:t>
            </a:r>
            <a:r>
              <a:rPr lang="en-US" sz="1800" baseline="0" dirty="0" smtClean="0">
                <a:latin typeface="Arial" panose="020B0604020202020204" pitchFamily="34" charset="0"/>
                <a:cs typeface="Arial" panose="020B0604020202020204" pitchFamily="34" charset="0"/>
              </a:rPr>
              <a:t/>
            </a:r>
            <a:br>
              <a:rPr lang="en-US" sz="1800" baseline="0" dirty="0" smtClean="0">
                <a:latin typeface="Arial" panose="020B0604020202020204" pitchFamily="34" charset="0"/>
                <a:cs typeface="Arial" panose="020B0604020202020204" pitchFamily="34" charset="0"/>
              </a:rPr>
            </a:br>
            <a:r>
              <a:rPr lang="en-US" sz="1800" baseline="0" dirty="0" smtClean="0">
                <a:latin typeface="Arial" panose="020B0604020202020204" pitchFamily="34" charset="0"/>
                <a:cs typeface="Arial" panose="020B0604020202020204" pitchFamily="34" charset="0"/>
              </a:rPr>
              <a:t>(2017 Year End</a:t>
            </a:r>
            <a:r>
              <a:rPr lang="en-US" sz="1800" dirty="0" smtClean="0">
                <a:latin typeface="Arial" panose="020B0604020202020204" pitchFamily="34" charset="0"/>
                <a:cs typeface="Arial" panose="020B0604020202020204" pitchFamily="34" charset="0"/>
              </a:rPr>
              <a:t> </a:t>
            </a:r>
            <a:r>
              <a:rPr lang="en-US" sz="1800" baseline="0" dirty="0" smtClean="0">
                <a:latin typeface="Arial" panose="020B0604020202020204" pitchFamily="34" charset="0"/>
                <a:cs typeface="Arial" panose="020B0604020202020204" pitchFamily="34" charset="0"/>
              </a:rPr>
              <a:t>Cumulative</a:t>
            </a:r>
            <a:r>
              <a:rPr lang="en-US" sz="1400" baseline="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sp>
        <p:nvSpPr>
          <p:cNvPr id="8" name="Rectangle 7"/>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Title 2"/>
          <p:cNvSpPr>
            <a:spLocks noGrp="1"/>
          </p:cNvSpPr>
          <p:nvPr>
            <p:ph type="title"/>
          </p:nvPr>
        </p:nvSpPr>
        <p:spPr>
          <a:xfrm>
            <a:off x="304800" y="493421"/>
            <a:ext cx="8763000" cy="878179"/>
          </a:xfrm>
          <a:solidFill>
            <a:schemeClr val="bg1"/>
          </a:solidFill>
        </p:spPr>
        <p:txBody>
          <a:bodyPr/>
          <a:lstStyle/>
          <a:p>
            <a:r>
              <a:rPr lang="en-US" sz="2800" dirty="0" smtClean="0"/>
              <a:t>Solar*Rewards &amp; Net Metering Dashboards</a:t>
            </a:r>
            <a:endParaRPr lang="en-US" sz="2800" dirty="0"/>
          </a:p>
        </p:txBody>
      </p:sp>
      <p:sp>
        <p:nvSpPr>
          <p:cNvPr id="10" name="Title 2"/>
          <p:cNvSpPr txBox="1">
            <a:spLocks/>
          </p:cNvSpPr>
          <p:nvPr/>
        </p:nvSpPr>
        <p:spPr>
          <a:xfrm>
            <a:off x="304800" y="1179221"/>
            <a:ext cx="8839200" cy="987366"/>
          </a:xfrm>
          <a:prstGeom prst="rect">
            <a:avLst/>
          </a:prstGeom>
        </p:spPr>
        <p:txBody>
          <a:bodyPr vert="horz" lIns="91440" tIns="45720" rIns="91440" bIns="45720" rtlCol="0" anchor="t">
            <a:noAutofit/>
          </a:bodyPr>
          <a:lst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a:lstStyle>
          <a:p>
            <a:r>
              <a:rPr lang="en-US" sz="2000" dirty="0" smtClean="0">
                <a:solidFill>
                  <a:schemeClr val="bg1">
                    <a:lumMod val="50000"/>
                  </a:schemeClr>
                </a:solidFill>
              </a:rPr>
              <a:t> </a:t>
            </a:r>
            <a:endParaRPr lang="en-US" sz="2000" dirty="0">
              <a:solidFill>
                <a:schemeClr val="bg1">
                  <a:lumMod val="50000"/>
                </a:schemeClr>
              </a:solidFill>
            </a:endParaRPr>
          </a:p>
        </p:txBody>
      </p:sp>
      <p:sp>
        <p:nvSpPr>
          <p:cNvPr id="11"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11</a:t>
            </a:fld>
            <a:endParaRPr lang="en-US" dirty="0">
              <a:solidFill>
                <a:schemeClr val="bg1"/>
              </a:solidFill>
            </a:endParaRPr>
          </a:p>
        </p:txBody>
      </p:sp>
      <p:sp>
        <p:nvSpPr>
          <p:cNvPr id="12" name="TextBox 22"/>
          <p:cNvSpPr txBox="1"/>
          <p:nvPr/>
        </p:nvSpPr>
        <p:spPr>
          <a:xfrm rot="16200000">
            <a:off x="-1475582" y="3647284"/>
            <a:ext cx="4327194" cy="23302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latin typeface="Arial" panose="020B0604020202020204" pitchFamily="34" charset="0"/>
                <a:cs typeface="Arial" panose="020B0604020202020204" pitchFamily="34" charset="0"/>
              </a:rPr>
              <a:t>(kW)</a:t>
            </a:r>
          </a:p>
        </p:txBody>
      </p:sp>
      <p:sp>
        <p:nvSpPr>
          <p:cNvPr id="13"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1868513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p:cNvSpPr>
            <a:spLocks noGrp="1"/>
          </p:cNvSpPr>
          <p:nvPr>
            <p:ph type="title"/>
          </p:nvPr>
        </p:nvSpPr>
        <p:spPr>
          <a:xfrm>
            <a:off x="304800" y="493421"/>
            <a:ext cx="8763000" cy="878179"/>
          </a:xfrm>
          <a:solidFill>
            <a:schemeClr val="bg1"/>
          </a:solidFill>
        </p:spPr>
        <p:txBody>
          <a:bodyPr/>
          <a:lstStyle/>
          <a:p>
            <a:r>
              <a:rPr lang="en-US" sz="2800" dirty="0" smtClean="0"/>
              <a:t>Solar*Rewards &amp; Net Metering Dashboards</a:t>
            </a:r>
            <a:endParaRPr lang="en-US" sz="2800" dirty="0"/>
          </a:p>
        </p:txBody>
      </p:sp>
      <p:sp>
        <p:nvSpPr>
          <p:cNvPr id="4" name="Text Placeholder 3"/>
          <p:cNvSpPr>
            <a:spLocks noGrp="1"/>
          </p:cNvSpPr>
          <p:nvPr>
            <p:ph type="body" sz="quarter" idx="11"/>
          </p:nvPr>
        </p:nvSpPr>
        <p:spPr/>
        <p:txBody>
          <a:bodyPr/>
          <a:lstStyle/>
          <a:p>
            <a:endParaRPr lang="en-US" dirty="0" smtClean="0"/>
          </a:p>
          <a:p>
            <a:r>
              <a:rPr lang="en-US" dirty="0"/>
              <a:t>Existing/Future Programs and Grid Stakeholder Group</a:t>
            </a:r>
          </a:p>
          <a:p>
            <a:endParaRPr lang="en-US" dirty="0"/>
          </a:p>
        </p:txBody>
      </p:sp>
      <p:graphicFrame>
        <p:nvGraphicFramePr>
          <p:cNvPr id="11" name="Chart 10"/>
          <p:cNvGraphicFramePr>
            <a:graphicFrameLocks/>
          </p:cNvGraphicFramePr>
          <p:nvPr>
            <p:extLst>
              <p:ext uri="{D42A27DB-BD31-4B8C-83A1-F6EECF244321}">
                <p14:modId xmlns:p14="http://schemas.microsoft.com/office/powerpoint/2010/main" val="1928934230"/>
              </p:ext>
            </p:extLst>
          </p:nvPr>
        </p:nvGraphicFramePr>
        <p:xfrm>
          <a:off x="4669808" y="1524000"/>
          <a:ext cx="4343401" cy="4462678"/>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
          <p:cNvSpPr txBox="1"/>
          <p:nvPr/>
        </p:nvSpPr>
        <p:spPr>
          <a:xfrm>
            <a:off x="4648200" y="1543474"/>
            <a:ext cx="4343400" cy="32996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Small Net Metering </a:t>
            </a:r>
            <a:endParaRPr lang="en-US" sz="1800" dirty="0" smtClean="0">
              <a:latin typeface="Arial" panose="020B0604020202020204" pitchFamily="34" charset="0"/>
              <a:cs typeface="Arial" panose="020B0604020202020204" pitchFamily="34" charset="0"/>
            </a:endParaRPr>
          </a:p>
          <a:p>
            <a:pPr marL="0" marR="0" indent="0" algn="ctr" defTabSz="914400" eaLnBrk="1" fontAlgn="auto" latinLnBrk="0" hangingPunct="1">
              <a:lnSpc>
                <a:spcPct val="100000"/>
              </a:lnSpc>
              <a:spcBef>
                <a:spcPts val="0"/>
              </a:spcBef>
              <a:spcAft>
                <a:spcPts val="0"/>
              </a:spcAft>
              <a:buClrTx/>
              <a:buSzTx/>
              <a:buFontTx/>
              <a:buNone/>
              <a:tabLst/>
              <a:defRPr/>
            </a:pPr>
            <a:r>
              <a:rPr lang="en-US" sz="1800" dirty="0" smtClean="0">
                <a:latin typeface="Arial" panose="020B0604020202020204" pitchFamily="34" charset="0"/>
                <a:cs typeface="Arial" panose="020B0604020202020204" pitchFamily="34" charset="0"/>
              </a:rPr>
              <a:t>Monthly </a:t>
            </a:r>
            <a:r>
              <a:rPr lang="en-US" sz="1800" dirty="0">
                <a:latin typeface="Arial" panose="020B0604020202020204" pitchFamily="34" charset="0"/>
                <a:cs typeface="Arial" panose="020B0604020202020204" pitchFamily="34" charset="0"/>
              </a:rPr>
              <a:t>Applications </a:t>
            </a:r>
            <a:r>
              <a:rPr lang="en-US" sz="1800" dirty="0" smtClean="0">
                <a:latin typeface="Arial" panose="020B0604020202020204" pitchFamily="34" charset="0"/>
                <a:cs typeface="Arial" panose="020B0604020202020204" pitchFamily="34" charset="0"/>
              </a:rPr>
              <a:t>(2017)</a:t>
            </a: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graphicFrame>
        <p:nvGraphicFramePr>
          <p:cNvPr id="16" name="Chart 15"/>
          <p:cNvGraphicFramePr>
            <a:graphicFrameLocks/>
          </p:cNvGraphicFramePr>
          <p:nvPr>
            <p:extLst>
              <p:ext uri="{D42A27DB-BD31-4B8C-83A1-F6EECF244321}">
                <p14:modId xmlns:p14="http://schemas.microsoft.com/office/powerpoint/2010/main" val="485646188"/>
              </p:ext>
            </p:extLst>
          </p:nvPr>
        </p:nvGraphicFramePr>
        <p:xfrm>
          <a:off x="75355" y="1524000"/>
          <a:ext cx="4442053" cy="4462678"/>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
          <p:cNvSpPr txBox="1"/>
          <p:nvPr/>
        </p:nvSpPr>
        <p:spPr>
          <a:xfrm>
            <a:off x="75355" y="1524000"/>
            <a:ext cx="4388306" cy="349443"/>
          </a:xfrm>
          <a:prstGeom prst="rect">
            <a:avLst/>
          </a:prstGeom>
        </p:spPr>
        <p:txBody>
          <a:bodyPr wrap="square" rtlCol="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en-US" sz="1800" dirty="0">
                <a:latin typeface="Arial" panose="020B0604020202020204" pitchFamily="34" charset="0"/>
                <a:cs typeface="Arial" panose="020B0604020202020204" pitchFamily="34" charset="0"/>
              </a:rPr>
              <a:t>Small Solar*Rewards </a:t>
            </a: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Monthly </a:t>
            </a:r>
            <a:r>
              <a:rPr lang="en-US" sz="1800" dirty="0">
                <a:latin typeface="Arial" panose="020B0604020202020204" pitchFamily="34" charset="0"/>
                <a:cs typeface="Arial" panose="020B0604020202020204" pitchFamily="34" charset="0"/>
              </a:rPr>
              <a:t>Applications </a:t>
            </a:r>
            <a:r>
              <a:rPr lang="en-US" sz="1800" dirty="0" smtClean="0">
                <a:latin typeface="Arial" panose="020B0604020202020204" pitchFamily="34" charset="0"/>
                <a:cs typeface="Arial" panose="020B0604020202020204" pitchFamily="34" charset="0"/>
              </a:rPr>
              <a:t>(2017)</a:t>
            </a:r>
            <a:endParaRPr lang="en-US" sz="1800" dirty="0">
              <a:latin typeface="Arial" panose="020B0604020202020204" pitchFamily="34" charset="0"/>
              <a:cs typeface="Arial" panose="020B0604020202020204" pitchFamily="34" charset="0"/>
            </a:endParaRPr>
          </a:p>
        </p:txBody>
      </p:sp>
      <p:sp>
        <p:nvSpPr>
          <p:cNvPr id="10" name="Title 2"/>
          <p:cNvSpPr txBox="1">
            <a:spLocks/>
          </p:cNvSpPr>
          <p:nvPr/>
        </p:nvSpPr>
        <p:spPr>
          <a:xfrm>
            <a:off x="304800" y="1179221"/>
            <a:ext cx="8839200" cy="573379"/>
          </a:xfrm>
          <a:prstGeom prst="rect">
            <a:avLst/>
          </a:prstGeom>
        </p:spPr>
        <p:txBody>
          <a:bodyPr vert="horz" lIns="91440" tIns="45720" rIns="91440" bIns="45720" rtlCol="0" anchor="t">
            <a:noAutofit/>
          </a:bodyPr>
          <a:lst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a:lstStyle>
          <a:p>
            <a:r>
              <a:rPr lang="en-US" sz="2000" dirty="0" smtClean="0">
                <a:solidFill>
                  <a:schemeClr val="bg1">
                    <a:lumMod val="50000"/>
                  </a:schemeClr>
                </a:solidFill>
              </a:rPr>
              <a:t> </a:t>
            </a:r>
            <a:endParaRPr lang="en-US" sz="2000" dirty="0">
              <a:solidFill>
                <a:schemeClr val="bg1">
                  <a:lumMod val="50000"/>
                </a:schemeClr>
              </a:solidFill>
            </a:endParaRPr>
          </a:p>
        </p:txBody>
      </p:sp>
      <p:sp>
        <p:nvSpPr>
          <p:cNvPr id="13"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12</a:t>
            </a:fld>
            <a:endParaRPr lang="en-US" dirty="0">
              <a:solidFill>
                <a:schemeClr val="bg1"/>
              </a:solidFill>
            </a:endParaRPr>
          </a:p>
        </p:txBody>
      </p:sp>
    </p:spTree>
    <p:extLst>
      <p:ext uri="{BB962C8B-B14F-4D97-AF65-F5344CB8AC3E}">
        <p14:creationId xmlns:p14="http://schemas.microsoft.com/office/powerpoint/2010/main" val="33155490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p:cNvSpPr>
            <a:spLocks noGrp="1"/>
          </p:cNvSpPr>
          <p:nvPr>
            <p:ph type="title"/>
          </p:nvPr>
        </p:nvSpPr>
        <p:spPr>
          <a:xfrm>
            <a:off x="304800" y="493421"/>
            <a:ext cx="7315200" cy="878179"/>
          </a:xfrm>
        </p:spPr>
        <p:txBody>
          <a:bodyPr/>
          <a:lstStyle/>
          <a:p>
            <a:r>
              <a:rPr lang="en-US" sz="2800" dirty="0"/>
              <a:t>Solar*Rewards &amp; Net </a:t>
            </a:r>
            <a:r>
              <a:rPr lang="en-US" sz="2800" dirty="0" smtClean="0"/>
              <a:t>Metering </a:t>
            </a:r>
            <a:r>
              <a:rPr lang="en-US" sz="2800" dirty="0"/>
              <a:t>Dashboards</a:t>
            </a:r>
          </a:p>
        </p:txBody>
      </p:sp>
      <p:graphicFrame>
        <p:nvGraphicFramePr>
          <p:cNvPr id="6" name="Chart 5"/>
          <p:cNvGraphicFramePr>
            <a:graphicFrameLocks/>
          </p:cNvGraphicFramePr>
          <p:nvPr>
            <p:extLst>
              <p:ext uri="{D42A27DB-BD31-4B8C-83A1-F6EECF244321}">
                <p14:modId xmlns:p14="http://schemas.microsoft.com/office/powerpoint/2010/main" val="2698133555"/>
              </p:ext>
            </p:extLst>
          </p:nvPr>
        </p:nvGraphicFramePr>
        <p:xfrm>
          <a:off x="152400" y="1676400"/>
          <a:ext cx="88392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
          <p:cNvSpPr txBox="1"/>
          <p:nvPr/>
        </p:nvSpPr>
        <p:spPr>
          <a:xfrm>
            <a:off x="319984" y="1717067"/>
            <a:ext cx="8455043" cy="4165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Small Solar*Rewards</a:t>
            </a:r>
            <a:r>
              <a:rPr lang="en-US" sz="1800" baseline="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&amp; Net </a:t>
            </a:r>
            <a:r>
              <a:rPr lang="en-US" sz="1800" baseline="0" dirty="0">
                <a:latin typeface="Arial" panose="020B0604020202020204" pitchFamily="34" charset="0"/>
                <a:cs typeface="Arial" panose="020B0604020202020204" pitchFamily="34" charset="0"/>
              </a:rPr>
              <a:t>Metering </a:t>
            </a:r>
            <a:r>
              <a:rPr lang="en-US" sz="1800" dirty="0">
                <a:latin typeface="Arial" panose="020B0604020202020204" pitchFamily="34" charset="0"/>
                <a:cs typeface="Arial" panose="020B0604020202020204" pitchFamily="34" charset="0"/>
              </a:rPr>
              <a:t>Monthly Applications </a:t>
            </a:r>
            <a:r>
              <a:rPr lang="en-US" sz="1800" dirty="0" smtClean="0">
                <a:latin typeface="Arial" panose="020B0604020202020204" pitchFamily="34" charset="0"/>
                <a:cs typeface="Arial" panose="020B0604020202020204" pitchFamily="34" charset="0"/>
              </a:rPr>
              <a:t>(2017)</a:t>
            </a:r>
            <a:endParaRPr lang="en-US" sz="1800" dirty="0">
              <a:latin typeface="Arial" panose="020B0604020202020204" pitchFamily="34" charset="0"/>
              <a:cs typeface="Arial" panose="020B0604020202020204" pitchFamily="34" charset="0"/>
            </a:endParaRPr>
          </a:p>
        </p:txBody>
      </p:sp>
      <p:cxnSp>
        <p:nvCxnSpPr>
          <p:cNvPr id="8" name="Straight Connector 7"/>
          <p:cNvCxnSpPr/>
          <p:nvPr/>
        </p:nvCxnSpPr>
        <p:spPr>
          <a:xfrm>
            <a:off x="1326112" y="4145504"/>
            <a:ext cx="4724400"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Box 28"/>
          <p:cNvSpPr txBox="1"/>
          <p:nvPr/>
        </p:nvSpPr>
        <p:spPr>
          <a:xfrm>
            <a:off x="6243000" y="4032746"/>
            <a:ext cx="2590512" cy="1176150"/>
          </a:xfrm>
          <a:prstGeom prst="rect">
            <a:avLst/>
          </a:prstGeom>
          <a:solidFill>
            <a:schemeClr val="lt1"/>
          </a:solidFill>
          <a:ln w="6350" cmpd="sng">
            <a:solidFill>
              <a:schemeClr val="tx1"/>
            </a:solidFill>
            <a:prstDash val="dash"/>
          </a:ln>
        </p:spPr>
        <p:style>
          <a:lnRef idx="0">
            <a:scrgbClr r="0" g="0" b="0"/>
          </a:lnRef>
          <a:fillRef idx="0">
            <a:scrgbClr r="0" g="0" b="0"/>
          </a:fillRef>
          <a:effectRef idx="0">
            <a:scrgbClr r="0" g="0" b="0"/>
          </a:effectRef>
          <a:fontRef idx="minor">
            <a:schemeClr val="dk1"/>
          </a:fontRef>
        </p:style>
        <p:txBody>
          <a:bodyPr wrap="square" lIns="18288" tIns="27432" rIns="18288" bIns="27432"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i="1" baseline="0" dirty="0">
                <a:latin typeface="Arial" panose="020B0604020202020204" pitchFamily="34" charset="0"/>
                <a:cs typeface="Arial" panose="020B0604020202020204" pitchFamily="34" charset="0"/>
              </a:rPr>
              <a:t>Solar*Rewards Program provides up to 24 MW of annual  REC incentives, which is  available for up to 2 MW per month.</a:t>
            </a:r>
            <a:endParaRPr lang="en-US" sz="1400" i="1" dirty="0">
              <a:latin typeface="Arial" panose="020B0604020202020204" pitchFamily="34" charset="0"/>
              <a:cs typeface="Arial" panose="020B0604020202020204" pitchFamily="34" charset="0"/>
            </a:endParaRPr>
          </a:p>
        </p:txBody>
      </p:sp>
      <p:sp>
        <p:nvSpPr>
          <p:cNvPr id="11" name="TextBox 22"/>
          <p:cNvSpPr txBox="1"/>
          <p:nvPr/>
        </p:nvSpPr>
        <p:spPr>
          <a:xfrm rot="16200000">
            <a:off x="-1818483" y="3739689"/>
            <a:ext cx="4327194" cy="23302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latin typeface="Arial" panose="020B0604020202020204" pitchFamily="34" charset="0"/>
                <a:cs typeface="Arial" panose="020B0604020202020204" pitchFamily="34" charset="0"/>
              </a:rPr>
              <a:t>(kW)</a:t>
            </a:r>
          </a:p>
        </p:txBody>
      </p:sp>
      <p:sp>
        <p:nvSpPr>
          <p:cNvPr id="14"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2" name="TextBox 1"/>
          <p:cNvSpPr txBox="1"/>
          <p:nvPr/>
        </p:nvSpPr>
        <p:spPr>
          <a:xfrm>
            <a:off x="2667000" y="838200"/>
            <a:ext cx="914400" cy="914400"/>
          </a:xfrm>
          <a:prstGeom prst="rect">
            <a:avLst/>
          </a:prstGeom>
        </p:spPr>
        <p:txBody>
          <a:bodyPr vert="horz" wrap="none" lIns="91440" tIns="45720" rIns="91440" bIns="45720" rtlCol="0" anchor="ctr">
            <a:normAutofit/>
          </a:bodyPr>
          <a:lstStyle/>
          <a:p>
            <a:endParaRPr lang="en-US" dirty="0" smtClean="0"/>
          </a:p>
        </p:txBody>
      </p:sp>
      <p:sp>
        <p:nvSpPr>
          <p:cNvPr id="12" name="Title 2"/>
          <p:cNvSpPr txBox="1">
            <a:spLocks/>
          </p:cNvSpPr>
          <p:nvPr/>
        </p:nvSpPr>
        <p:spPr>
          <a:xfrm>
            <a:off x="304800" y="1179221"/>
            <a:ext cx="8686800" cy="573379"/>
          </a:xfrm>
          <a:prstGeom prst="rect">
            <a:avLst/>
          </a:prstGeom>
        </p:spPr>
        <p:txBody>
          <a:bodyPr vert="horz" lIns="91440" tIns="45720" rIns="91440" bIns="45720" rtlCol="0" anchor="t">
            <a:noAutofit/>
          </a:bodyPr>
          <a:lst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a:lstStyle>
          <a:p>
            <a:endParaRPr lang="en-US" sz="2000" dirty="0">
              <a:solidFill>
                <a:schemeClr val="bg1">
                  <a:lumMod val="50000"/>
                </a:schemeClr>
              </a:solidFill>
            </a:endParaRPr>
          </a:p>
        </p:txBody>
      </p:sp>
      <p:sp>
        <p:nvSpPr>
          <p:cNvPr id="15"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13</a:t>
            </a:fld>
            <a:endParaRPr lang="en-US" dirty="0">
              <a:solidFill>
                <a:schemeClr val="bg1"/>
              </a:solidFill>
            </a:endParaRPr>
          </a:p>
        </p:txBody>
      </p:sp>
    </p:spTree>
    <p:extLst>
      <p:ext uri="{BB962C8B-B14F-4D97-AF65-F5344CB8AC3E}">
        <p14:creationId xmlns:p14="http://schemas.microsoft.com/office/powerpoint/2010/main" val="3715362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p:cNvSpPr>
            <a:spLocks noGrp="1"/>
          </p:cNvSpPr>
          <p:nvPr>
            <p:ph type="title"/>
          </p:nvPr>
        </p:nvSpPr>
        <p:spPr>
          <a:xfrm>
            <a:off x="304800" y="493421"/>
            <a:ext cx="7391400" cy="878179"/>
          </a:xfrm>
        </p:spPr>
        <p:txBody>
          <a:bodyPr/>
          <a:lstStyle/>
          <a:p>
            <a:r>
              <a:rPr lang="en-US" sz="2800" dirty="0"/>
              <a:t>Solar*Rewards &amp; Net </a:t>
            </a:r>
            <a:r>
              <a:rPr lang="en-US" sz="2800" dirty="0" smtClean="0"/>
              <a:t>Metering </a:t>
            </a:r>
            <a:r>
              <a:rPr lang="en-US" sz="2800" dirty="0"/>
              <a:t>Dashboards</a:t>
            </a:r>
          </a:p>
        </p:txBody>
      </p:sp>
      <p:sp>
        <p:nvSpPr>
          <p:cNvPr id="5"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14</a:t>
            </a:fld>
            <a:endParaRPr lang="en-US" dirty="0">
              <a:solidFill>
                <a:schemeClr val="bg1"/>
              </a:solidFill>
            </a:endParaRPr>
          </a:p>
        </p:txBody>
      </p:sp>
      <p:graphicFrame>
        <p:nvGraphicFramePr>
          <p:cNvPr id="6" name="Chart 5"/>
          <p:cNvGraphicFramePr>
            <a:graphicFrameLocks/>
          </p:cNvGraphicFramePr>
          <p:nvPr>
            <p:extLst>
              <p:ext uri="{D42A27DB-BD31-4B8C-83A1-F6EECF244321}">
                <p14:modId xmlns:p14="http://schemas.microsoft.com/office/powerpoint/2010/main" val="2514446481"/>
              </p:ext>
            </p:extLst>
          </p:nvPr>
        </p:nvGraphicFramePr>
        <p:xfrm>
          <a:off x="76200" y="1447800"/>
          <a:ext cx="4038600" cy="39565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1775273526"/>
              </p:ext>
            </p:extLst>
          </p:nvPr>
        </p:nvGraphicFramePr>
        <p:xfrm>
          <a:off x="4953000" y="1448594"/>
          <a:ext cx="4038600" cy="3961606"/>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p:nvPr/>
        </p:nvSpPr>
        <p:spPr>
          <a:xfrm>
            <a:off x="609600" y="1458686"/>
            <a:ext cx="3299884" cy="35197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Small</a:t>
            </a:r>
            <a:r>
              <a:rPr lang="en-US" sz="1800" baseline="0" dirty="0">
                <a:latin typeface="Arial" panose="020B0604020202020204" pitchFamily="34" charset="0"/>
                <a:cs typeface="Arial" panose="020B0604020202020204" pitchFamily="34" charset="0"/>
              </a:rPr>
              <a:t> Solar*Rewards Stage Status </a:t>
            </a:r>
            <a:r>
              <a:rPr lang="en-US" sz="1800" baseline="0" dirty="0" smtClean="0">
                <a:latin typeface="Arial" panose="020B0604020202020204" pitchFamily="34" charset="0"/>
                <a:cs typeface="Arial" panose="020B0604020202020204" pitchFamily="34" charset="0"/>
              </a:rPr>
              <a:t>(Snapshot in Time)</a:t>
            </a:r>
            <a:endParaRPr lang="en-US" sz="1800" dirty="0">
              <a:latin typeface="Arial" panose="020B0604020202020204" pitchFamily="34" charset="0"/>
              <a:cs typeface="Arial" panose="020B0604020202020204" pitchFamily="34" charset="0"/>
            </a:endParaRPr>
          </a:p>
        </p:txBody>
      </p:sp>
      <p:sp>
        <p:nvSpPr>
          <p:cNvPr id="9" name="TextBox 1"/>
          <p:cNvSpPr txBox="1"/>
          <p:nvPr/>
        </p:nvSpPr>
        <p:spPr>
          <a:xfrm>
            <a:off x="4953000" y="1458686"/>
            <a:ext cx="4038600" cy="37011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Small</a:t>
            </a:r>
            <a:r>
              <a:rPr lang="en-US" sz="1800" baseline="0" dirty="0">
                <a:latin typeface="Arial" panose="020B0604020202020204" pitchFamily="34" charset="0"/>
                <a:cs typeface="Arial" panose="020B0604020202020204" pitchFamily="34" charset="0"/>
              </a:rPr>
              <a:t> Net Metering Only Stage Status (Snapshot in Time)</a:t>
            </a:r>
            <a:endParaRPr lang="en-US" sz="1800" dirty="0">
              <a:latin typeface="Arial" panose="020B0604020202020204" pitchFamily="34" charset="0"/>
              <a:cs typeface="Arial" panose="020B0604020202020204" pitchFamily="34" charset="0"/>
            </a:endParaRPr>
          </a:p>
        </p:txBody>
      </p:sp>
      <p:sp>
        <p:nvSpPr>
          <p:cNvPr id="10" name="Title 2"/>
          <p:cNvSpPr txBox="1">
            <a:spLocks/>
          </p:cNvSpPr>
          <p:nvPr/>
        </p:nvSpPr>
        <p:spPr>
          <a:xfrm>
            <a:off x="304800" y="1179221"/>
            <a:ext cx="8839200" cy="573379"/>
          </a:xfrm>
          <a:prstGeom prst="rect">
            <a:avLst/>
          </a:prstGeom>
        </p:spPr>
        <p:txBody>
          <a:bodyPr vert="horz" lIns="91440" tIns="45720" rIns="91440" bIns="45720" rtlCol="0" anchor="t">
            <a:noAutofit/>
          </a:bodyPr>
          <a:lst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a:lstStyle>
          <a:p>
            <a:endParaRPr lang="en-US" sz="2000" dirty="0">
              <a:solidFill>
                <a:schemeClr val="bg1">
                  <a:lumMod val="50000"/>
                </a:schemeClr>
              </a:solidFill>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5105400"/>
            <a:ext cx="1729316" cy="1544034"/>
          </a:xfrm>
          <a:prstGeom prst="rect">
            <a:avLst/>
          </a:prstGeom>
          <a:noFill/>
          <a:ln w="6350">
            <a:solidFill>
              <a:schemeClr val="tx1">
                <a:lumMod val="65000"/>
                <a:lumOff val="3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2"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1829535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p:cNvSpPr>
            <a:spLocks noGrp="1"/>
          </p:cNvSpPr>
          <p:nvPr>
            <p:ph type="title"/>
          </p:nvPr>
        </p:nvSpPr>
        <p:spPr>
          <a:xfrm>
            <a:off x="304800" y="493421"/>
            <a:ext cx="7772400" cy="878179"/>
          </a:xfrm>
        </p:spPr>
        <p:txBody>
          <a:bodyPr/>
          <a:lstStyle/>
          <a:p>
            <a:r>
              <a:rPr lang="en-US" sz="2800" dirty="0"/>
              <a:t>Solar*Rewards &amp; Net Metering </a:t>
            </a:r>
            <a:r>
              <a:rPr lang="en-US" sz="2800" dirty="0" smtClean="0"/>
              <a:t>Dashboards</a:t>
            </a:r>
            <a:endParaRPr lang="en-US" sz="2800" dirty="0"/>
          </a:p>
        </p:txBody>
      </p:sp>
      <p:sp>
        <p:nvSpPr>
          <p:cNvPr id="5" name="Slide Number Placeholder 4"/>
          <p:cNvSpPr>
            <a:spLocks noGrp="1"/>
          </p:cNvSpPr>
          <p:nvPr>
            <p:ph type="sldNum" sz="quarter" idx="4"/>
          </p:nvPr>
        </p:nvSpPr>
        <p:spPr>
          <a:xfrm>
            <a:off x="0" y="6604331"/>
            <a:ext cx="609600" cy="365125"/>
          </a:xfrm>
        </p:spPr>
        <p:txBody>
          <a:bodyPr/>
          <a:lstStyle/>
          <a:p>
            <a:fld id="{396272A9-6FE0-4626-AEC7-32312B635104}" type="slidenum">
              <a:rPr lang="en-US" smtClean="0">
                <a:solidFill>
                  <a:schemeClr val="bg1"/>
                </a:solidFill>
              </a:rPr>
              <a:pPr/>
              <a:t>15</a:t>
            </a:fld>
            <a:endParaRPr lang="en-US" dirty="0">
              <a:solidFill>
                <a:schemeClr val="bg1"/>
              </a:solidFill>
            </a:endParaRPr>
          </a:p>
        </p:txBody>
      </p:sp>
      <p:graphicFrame>
        <p:nvGraphicFramePr>
          <p:cNvPr id="11" name="Chart 10"/>
          <p:cNvGraphicFramePr>
            <a:graphicFrameLocks/>
          </p:cNvGraphicFramePr>
          <p:nvPr>
            <p:extLst>
              <p:ext uri="{D42A27DB-BD31-4B8C-83A1-F6EECF244321}">
                <p14:modId xmlns:p14="http://schemas.microsoft.com/office/powerpoint/2010/main" val="4086478752"/>
              </p:ext>
            </p:extLst>
          </p:nvPr>
        </p:nvGraphicFramePr>
        <p:xfrm>
          <a:off x="36763" y="1524000"/>
          <a:ext cx="4520066"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
          <p:cNvSpPr txBox="1"/>
          <p:nvPr/>
        </p:nvSpPr>
        <p:spPr>
          <a:xfrm>
            <a:off x="35625" y="1524000"/>
            <a:ext cx="4521203" cy="2821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700" dirty="0">
                <a:latin typeface="Arial" panose="020B0604020202020204" pitchFamily="34" charset="0"/>
                <a:cs typeface="Arial" panose="020B0604020202020204" pitchFamily="34" charset="0"/>
              </a:rPr>
              <a:t>Medium</a:t>
            </a:r>
            <a:r>
              <a:rPr lang="en-US" sz="1700" baseline="0" dirty="0">
                <a:latin typeface="Arial" panose="020B0604020202020204" pitchFamily="34" charset="0"/>
                <a:cs typeface="Arial" panose="020B0604020202020204" pitchFamily="34" charset="0"/>
              </a:rPr>
              <a:t> Solar*Rewards </a:t>
            </a:r>
            <a:endParaRPr lang="en-US" sz="1700" baseline="0" dirty="0" smtClean="0">
              <a:latin typeface="Arial" panose="020B0604020202020204" pitchFamily="34" charset="0"/>
              <a:cs typeface="Arial" panose="020B0604020202020204" pitchFamily="34" charset="0"/>
            </a:endParaRPr>
          </a:p>
          <a:p>
            <a:pPr algn="ctr"/>
            <a:r>
              <a:rPr lang="en-US" sz="1700" baseline="0" dirty="0" smtClean="0">
                <a:latin typeface="Arial" panose="020B0604020202020204" pitchFamily="34" charset="0"/>
                <a:cs typeface="Arial" panose="020B0604020202020204" pitchFamily="34" charset="0"/>
              </a:rPr>
              <a:t>Quarterly </a:t>
            </a:r>
            <a:r>
              <a:rPr lang="en-US" sz="1700" baseline="0" dirty="0">
                <a:latin typeface="Arial" panose="020B0604020202020204" pitchFamily="34" charset="0"/>
                <a:cs typeface="Arial" panose="020B0604020202020204" pitchFamily="34" charset="0"/>
              </a:rPr>
              <a:t>Applications </a:t>
            </a:r>
            <a:r>
              <a:rPr lang="en-US" sz="1700" baseline="0" dirty="0" smtClean="0">
                <a:latin typeface="Arial" panose="020B0604020202020204" pitchFamily="34" charset="0"/>
                <a:cs typeface="Arial" panose="020B0604020202020204" pitchFamily="34" charset="0"/>
              </a:rPr>
              <a:t>2017</a:t>
            </a:r>
            <a:endParaRPr lang="en-US" sz="1700" dirty="0">
              <a:latin typeface="Arial" panose="020B0604020202020204" pitchFamily="34" charset="0"/>
              <a:cs typeface="Arial" panose="020B0604020202020204" pitchFamily="34" charset="0"/>
            </a:endParaRPr>
          </a:p>
        </p:txBody>
      </p:sp>
      <p:sp>
        <p:nvSpPr>
          <p:cNvPr id="13" name="TextBox 26"/>
          <p:cNvSpPr txBox="1"/>
          <p:nvPr/>
        </p:nvSpPr>
        <p:spPr>
          <a:xfrm rot="16200000">
            <a:off x="-1391370" y="3413223"/>
            <a:ext cx="3230563" cy="23302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latin typeface="Arial" panose="020B0604020202020204" pitchFamily="34" charset="0"/>
                <a:cs typeface="Arial" panose="020B0604020202020204" pitchFamily="34" charset="0"/>
              </a:rPr>
              <a:t>(kW)</a:t>
            </a:r>
          </a:p>
        </p:txBody>
      </p:sp>
      <p:sp>
        <p:nvSpPr>
          <p:cNvPr id="14" name="TextBox 31"/>
          <p:cNvSpPr txBox="1"/>
          <p:nvPr/>
        </p:nvSpPr>
        <p:spPr>
          <a:xfrm rot="16200000">
            <a:off x="3155951" y="3402736"/>
            <a:ext cx="2476500" cy="25400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latin typeface="Arial" panose="020B0604020202020204" pitchFamily="34" charset="0"/>
                <a:cs typeface="Arial" panose="020B0604020202020204" pitchFamily="34" charset="0"/>
              </a:rPr>
              <a:t>(</a:t>
            </a:r>
            <a:r>
              <a:rPr lang="en-US" sz="1400" dirty="0" err="1">
                <a:latin typeface="Arial" panose="020B0604020202020204" pitchFamily="34" charset="0"/>
                <a:cs typeface="Arial" panose="020B0604020202020204" pitchFamily="34" charset="0"/>
              </a:rPr>
              <a:t>Qty</a:t>
            </a:r>
            <a:r>
              <a:rPr lang="en-US" sz="1400" dirty="0">
                <a:latin typeface="Arial" panose="020B0604020202020204" pitchFamily="34" charset="0"/>
                <a:cs typeface="Arial" panose="020B0604020202020204" pitchFamily="34" charset="0"/>
              </a:rPr>
              <a:t>)</a:t>
            </a:r>
          </a:p>
        </p:txBody>
      </p:sp>
      <p:graphicFrame>
        <p:nvGraphicFramePr>
          <p:cNvPr id="15" name="Chart 14"/>
          <p:cNvGraphicFramePr>
            <a:graphicFrameLocks/>
          </p:cNvGraphicFramePr>
          <p:nvPr>
            <p:extLst>
              <p:ext uri="{D42A27DB-BD31-4B8C-83A1-F6EECF244321}">
                <p14:modId xmlns:p14="http://schemas.microsoft.com/office/powerpoint/2010/main" val="2070260023"/>
              </p:ext>
            </p:extLst>
          </p:nvPr>
        </p:nvGraphicFramePr>
        <p:xfrm>
          <a:off x="4724400" y="1524000"/>
          <a:ext cx="4292603" cy="4572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p:nvPr/>
        </p:nvSpPr>
        <p:spPr>
          <a:xfrm>
            <a:off x="4495800" y="1524000"/>
            <a:ext cx="4521203" cy="2821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a:latin typeface="Arial" panose="020B0604020202020204" pitchFamily="34" charset="0"/>
                <a:cs typeface="Arial" panose="020B0604020202020204" pitchFamily="34" charset="0"/>
              </a:rPr>
              <a:t>Medium</a:t>
            </a:r>
            <a:r>
              <a:rPr lang="en-US" sz="1800" baseline="0" dirty="0">
                <a:latin typeface="Arial" panose="020B0604020202020204" pitchFamily="34" charset="0"/>
                <a:cs typeface="Arial" panose="020B0604020202020204" pitchFamily="34" charset="0"/>
              </a:rPr>
              <a:t> Solar*Rewards </a:t>
            </a:r>
            <a:endParaRPr lang="en-US" sz="1800" baseline="0" dirty="0" smtClean="0">
              <a:latin typeface="Arial" panose="020B0604020202020204" pitchFamily="34" charset="0"/>
              <a:cs typeface="Arial" panose="020B0604020202020204" pitchFamily="34" charset="0"/>
            </a:endParaRPr>
          </a:p>
          <a:p>
            <a:pPr algn="ctr"/>
            <a:r>
              <a:rPr lang="en-US" sz="1800" dirty="0" smtClean="0">
                <a:latin typeface="Arial" panose="020B0604020202020204" pitchFamily="34" charset="0"/>
                <a:cs typeface="Arial" panose="020B0604020202020204" pitchFamily="34" charset="0"/>
              </a:rPr>
              <a:t>Rollover Reasons</a:t>
            </a:r>
            <a:r>
              <a:rPr lang="en-US" sz="1800" dirty="0">
                <a:latin typeface="Arial" panose="020B0604020202020204" pitchFamily="34" charset="0"/>
                <a:cs typeface="Arial" panose="020B0604020202020204" pitchFamily="34" charset="0"/>
              </a:rPr>
              <a:t> </a:t>
            </a:r>
            <a:r>
              <a:rPr lang="en-US" sz="1800" baseline="0" dirty="0" smtClean="0">
                <a:latin typeface="Arial" panose="020B0604020202020204" pitchFamily="34" charset="0"/>
                <a:cs typeface="Arial" panose="020B0604020202020204" pitchFamily="34" charset="0"/>
              </a:rPr>
              <a:t>2017</a:t>
            </a:r>
            <a:endParaRPr lang="en-US" sz="1800" dirty="0">
              <a:latin typeface="Arial" panose="020B0604020202020204" pitchFamily="34" charset="0"/>
              <a:cs typeface="Arial" panose="020B0604020202020204" pitchFamily="34" charset="0"/>
            </a:endParaRPr>
          </a:p>
        </p:txBody>
      </p:sp>
      <p:sp>
        <p:nvSpPr>
          <p:cNvPr id="18" name="TextBox 26"/>
          <p:cNvSpPr txBox="1"/>
          <p:nvPr/>
        </p:nvSpPr>
        <p:spPr>
          <a:xfrm rot="16200000">
            <a:off x="3225632" y="3403769"/>
            <a:ext cx="3230563" cy="23302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latin typeface="Arial" panose="020B0604020202020204" pitchFamily="34" charset="0"/>
                <a:cs typeface="Arial" panose="020B0604020202020204" pitchFamily="34" charset="0"/>
              </a:rPr>
              <a:t>(kW)</a:t>
            </a:r>
          </a:p>
        </p:txBody>
      </p:sp>
      <p:sp>
        <p:nvSpPr>
          <p:cNvPr id="19" name="TextBox 31"/>
          <p:cNvSpPr txBox="1"/>
          <p:nvPr/>
        </p:nvSpPr>
        <p:spPr>
          <a:xfrm rot="16200000">
            <a:off x="7575552" y="3407684"/>
            <a:ext cx="2476500" cy="25400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latin typeface="Arial" panose="020B0604020202020204" pitchFamily="34" charset="0"/>
                <a:cs typeface="Arial" panose="020B0604020202020204" pitchFamily="34" charset="0"/>
              </a:rPr>
              <a:t>(</a:t>
            </a:r>
            <a:r>
              <a:rPr lang="en-US" sz="1400" dirty="0" err="1">
                <a:latin typeface="Arial" panose="020B0604020202020204" pitchFamily="34" charset="0"/>
                <a:cs typeface="Arial" panose="020B0604020202020204" pitchFamily="34" charset="0"/>
              </a:rPr>
              <a:t>Qty</a:t>
            </a:r>
            <a:r>
              <a:rPr lang="en-US" sz="1400" dirty="0">
                <a:latin typeface="Arial" panose="020B0604020202020204" pitchFamily="34" charset="0"/>
                <a:cs typeface="Arial" panose="020B0604020202020204" pitchFamily="34" charset="0"/>
              </a:rPr>
              <a:t>)</a:t>
            </a:r>
          </a:p>
        </p:txBody>
      </p:sp>
      <p:sp>
        <p:nvSpPr>
          <p:cNvPr id="20" name="Title 2"/>
          <p:cNvSpPr txBox="1">
            <a:spLocks/>
          </p:cNvSpPr>
          <p:nvPr/>
        </p:nvSpPr>
        <p:spPr>
          <a:xfrm>
            <a:off x="304800" y="1179221"/>
            <a:ext cx="8839200" cy="573379"/>
          </a:xfrm>
          <a:prstGeom prst="rect">
            <a:avLst/>
          </a:prstGeom>
        </p:spPr>
        <p:txBody>
          <a:bodyPr vert="horz" lIns="91440" tIns="45720" rIns="91440" bIns="45720" rtlCol="0" anchor="t">
            <a:noAutofit/>
          </a:bodyPr>
          <a:lst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a:lstStyle>
          <a:p>
            <a:endParaRPr lang="en-US" sz="2000" dirty="0">
              <a:solidFill>
                <a:schemeClr val="bg1">
                  <a:lumMod val="50000"/>
                </a:schemeClr>
              </a:solidFill>
            </a:endParaRPr>
          </a:p>
        </p:txBody>
      </p:sp>
      <p:sp>
        <p:nvSpPr>
          <p:cNvPr id="21"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1321815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itle 2"/>
          <p:cNvSpPr>
            <a:spLocks noGrp="1"/>
          </p:cNvSpPr>
          <p:nvPr>
            <p:ph type="title"/>
          </p:nvPr>
        </p:nvSpPr>
        <p:spPr>
          <a:xfrm>
            <a:off x="304800" y="493421"/>
            <a:ext cx="7772400" cy="878179"/>
          </a:xfrm>
        </p:spPr>
        <p:txBody>
          <a:bodyPr/>
          <a:lstStyle/>
          <a:p>
            <a:r>
              <a:rPr lang="en-US" sz="2800" dirty="0"/>
              <a:t>Solar*Rewards &amp; Net Metering </a:t>
            </a:r>
            <a:r>
              <a:rPr lang="en-US" sz="2800" dirty="0" smtClean="0"/>
              <a:t>Dashboards</a:t>
            </a:r>
            <a:endParaRPr lang="en-US" sz="2800" dirty="0"/>
          </a:p>
        </p:txBody>
      </p:sp>
      <p:sp>
        <p:nvSpPr>
          <p:cNvPr id="10" name="Title 2"/>
          <p:cNvSpPr txBox="1">
            <a:spLocks/>
          </p:cNvSpPr>
          <p:nvPr/>
        </p:nvSpPr>
        <p:spPr>
          <a:xfrm>
            <a:off x="304800" y="838200"/>
            <a:ext cx="8839200" cy="573379"/>
          </a:xfrm>
          <a:prstGeom prst="rect">
            <a:avLst/>
          </a:prstGeom>
        </p:spPr>
        <p:txBody>
          <a:bodyPr vert="horz" lIns="91440" tIns="45720" rIns="91440" bIns="45720" rtlCol="0" anchor="t">
            <a:noAutofit/>
          </a:bodyPr>
          <a:lstStyle>
            <a:lvl1pPr algn="l" defTabSz="914400" rtl="0" eaLnBrk="1" latinLnBrk="0" hangingPunct="1">
              <a:spcBef>
                <a:spcPct val="0"/>
              </a:spcBef>
              <a:buNone/>
              <a:defRPr sz="3200" b="0" kern="1200" cap="none" baseline="0">
                <a:solidFill>
                  <a:srgbClr val="D81E05"/>
                </a:solidFill>
                <a:effectLst/>
                <a:latin typeface="Arial" panose="020B0604020202020204" pitchFamily="34" charset="0"/>
                <a:ea typeface="+mj-ea"/>
                <a:cs typeface="Arial" panose="020B0604020202020204" pitchFamily="34" charset="0"/>
              </a:defRPr>
            </a:lvl1pPr>
          </a:lstStyle>
          <a:p>
            <a:endParaRPr lang="en-US" sz="2000" dirty="0">
              <a:solidFill>
                <a:schemeClr val="bg1">
                  <a:lumMod val="50000"/>
                </a:schemeClr>
              </a:solidFill>
            </a:endParaRPr>
          </a:p>
        </p:txBody>
      </p:sp>
      <p:sp>
        <p:nvSpPr>
          <p:cNvPr id="11"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16</a:t>
            </a:fld>
            <a:endParaRPr lang="en-US" dirty="0">
              <a:solidFill>
                <a:schemeClr val="bg1"/>
              </a:solidFill>
            </a:endParaRPr>
          </a:p>
        </p:txBody>
      </p:sp>
      <p:sp>
        <p:nvSpPr>
          <p:cNvPr id="13" name="TextBox 26"/>
          <p:cNvSpPr txBox="1"/>
          <p:nvPr/>
        </p:nvSpPr>
        <p:spPr>
          <a:xfrm rot="16200000">
            <a:off x="-1005681" y="3586269"/>
            <a:ext cx="3230563" cy="23302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latin typeface="Arial" panose="020B0604020202020204" pitchFamily="34" charset="0"/>
                <a:cs typeface="Arial" panose="020B0604020202020204" pitchFamily="34" charset="0"/>
              </a:rPr>
              <a:t>(kW)</a:t>
            </a:r>
          </a:p>
        </p:txBody>
      </p:sp>
      <p:sp>
        <p:nvSpPr>
          <p:cNvPr id="14" name="TextBox 1"/>
          <p:cNvSpPr txBox="1"/>
          <p:nvPr/>
        </p:nvSpPr>
        <p:spPr>
          <a:xfrm>
            <a:off x="304800" y="1411579"/>
            <a:ext cx="8458200" cy="35197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smtClean="0">
                <a:latin typeface="Arial" panose="020B0604020202020204" pitchFamily="34" charset="0"/>
                <a:cs typeface="Arial" panose="020B0604020202020204" pitchFamily="34" charset="0"/>
              </a:rPr>
              <a:t>Medium</a:t>
            </a:r>
            <a:r>
              <a:rPr lang="en-US" sz="1800" baseline="0" dirty="0" smtClean="0">
                <a:latin typeface="Arial" panose="020B0604020202020204" pitchFamily="34" charset="0"/>
                <a:cs typeface="Arial" panose="020B0604020202020204" pitchFamily="34" charset="0"/>
              </a:rPr>
              <a:t> </a:t>
            </a:r>
            <a:r>
              <a:rPr lang="en-US" sz="1800" baseline="0" dirty="0">
                <a:latin typeface="Arial" panose="020B0604020202020204" pitchFamily="34" charset="0"/>
                <a:cs typeface="Arial" panose="020B0604020202020204" pitchFamily="34" charset="0"/>
              </a:rPr>
              <a:t>Solar*Rewards Stage Status </a:t>
            </a:r>
            <a:r>
              <a:rPr lang="en-US" sz="1800" baseline="0" dirty="0" smtClean="0">
                <a:latin typeface="Arial" panose="020B0604020202020204" pitchFamily="34" charset="0"/>
                <a:cs typeface="Arial" panose="020B0604020202020204" pitchFamily="34" charset="0"/>
              </a:rPr>
              <a:t>(Snapshot in Time)</a:t>
            </a:r>
            <a:endParaRPr lang="en-US" sz="1800" dirty="0">
              <a:latin typeface="Arial" panose="020B0604020202020204" pitchFamily="34" charset="0"/>
              <a:cs typeface="Arial" panose="020B0604020202020204" pitchFamily="34" charset="0"/>
            </a:endParaRPr>
          </a:p>
        </p:txBody>
      </p:sp>
      <p:sp>
        <p:nvSpPr>
          <p:cNvPr id="9" name="Text Placeholder 3"/>
          <p:cNvSpPr>
            <a:spLocks noGrp="1"/>
          </p:cNvSpPr>
          <p:nvPr>
            <p:ph type="body" sz="quarter" idx="11"/>
          </p:nvPr>
        </p:nvSpPr>
        <p:spPr/>
        <p:txBody>
          <a:bodyPr/>
          <a:lstStyle/>
          <a:p>
            <a:r>
              <a:rPr lang="en-US" dirty="0"/>
              <a:t>Existing/Future Programs and Grid Stakeholder Group</a:t>
            </a:r>
          </a:p>
        </p:txBody>
      </p:sp>
      <p:graphicFrame>
        <p:nvGraphicFramePr>
          <p:cNvPr id="15" name="Chart 14"/>
          <p:cNvGraphicFramePr>
            <a:graphicFrameLocks/>
          </p:cNvGraphicFramePr>
          <p:nvPr>
            <p:extLst>
              <p:ext uri="{D42A27DB-BD31-4B8C-83A1-F6EECF244321}">
                <p14:modId xmlns:p14="http://schemas.microsoft.com/office/powerpoint/2010/main" val="4002536800"/>
              </p:ext>
            </p:extLst>
          </p:nvPr>
        </p:nvGraphicFramePr>
        <p:xfrm>
          <a:off x="333233" y="1411579"/>
          <a:ext cx="8429767" cy="4648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2725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en-US"/>
          </a:p>
        </p:txBody>
      </p:sp>
      <p:sp>
        <p:nvSpPr>
          <p:cNvPr id="6" name="Rectangle 5"/>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Title 2"/>
          <p:cNvSpPr>
            <a:spLocks noGrp="1"/>
          </p:cNvSpPr>
          <p:nvPr>
            <p:ph type="title"/>
          </p:nvPr>
        </p:nvSpPr>
        <p:spPr>
          <a:xfrm>
            <a:off x="304800" y="493421"/>
            <a:ext cx="7772400" cy="878179"/>
          </a:xfrm>
        </p:spPr>
        <p:txBody>
          <a:bodyPr/>
          <a:lstStyle/>
          <a:p>
            <a:r>
              <a:rPr lang="en-US" sz="2800" dirty="0"/>
              <a:t>Solar*Rewards </a:t>
            </a:r>
            <a:r>
              <a:rPr lang="en-US" sz="2800" dirty="0" smtClean="0"/>
              <a:t>Community Project Status</a:t>
            </a:r>
            <a:endParaRPr lang="en-US" sz="2800" dirty="0"/>
          </a:p>
        </p:txBody>
      </p:sp>
      <p:graphicFrame>
        <p:nvGraphicFramePr>
          <p:cNvPr id="8" name="Chart 7"/>
          <p:cNvGraphicFramePr>
            <a:graphicFrameLocks/>
          </p:cNvGraphicFramePr>
          <p:nvPr>
            <p:extLst>
              <p:ext uri="{D42A27DB-BD31-4B8C-83A1-F6EECF244321}">
                <p14:modId xmlns:p14="http://schemas.microsoft.com/office/powerpoint/2010/main" val="806081975"/>
              </p:ext>
            </p:extLst>
          </p:nvPr>
        </p:nvGraphicFramePr>
        <p:xfrm>
          <a:off x="123825" y="1295400"/>
          <a:ext cx="4319588" cy="47148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ext uri="{D42A27DB-BD31-4B8C-83A1-F6EECF244321}">
                <p14:modId xmlns:p14="http://schemas.microsoft.com/office/powerpoint/2010/main" val="3260557953"/>
              </p:ext>
            </p:extLst>
          </p:nvPr>
        </p:nvGraphicFramePr>
        <p:xfrm>
          <a:off x="4572000" y="1294957"/>
          <a:ext cx="4319588" cy="4714875"/>
        </p:xfrm>
        <a:graphic>
          <a:graphicData uri="http://schemas.openxmlformats.org/drawingml/2006/chart">
            <c:chart xmlns:c="http://schemas.openxmlformats.org/drawingml/2006/chart" xmlns:r="http://schemas.openxmlformats.org/officeDocument/2006/relationships" r:id="rId4"/>
          </a:graphicData>
        </a:graphic>
      </p:graphicFrame>
      <p:sp>
        <p:nvSpPr>
          <p:cNvPr id="10"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17</a:t>
            </a:fld>
            <a:endParaRPr lang="en-US" dirty="0">
              <a:solidFill>
                <a:schemeClr val="bg1"/>
              </a:solidFill>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6096000"/>
            <a:ext cx="2143125" cy="52387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4" name="TextBox 1"/>
          <p:cNvSpPr txBox="1"/>
          <p:nvPr/>
        </p:nvSpPr>
        <p:spPr>
          <a:xfrm>
            <a:off x="35625" y="1318056"/>
            <a:ext cx="4521203" cy="2821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700" dirty="0" smtClean="0">
                <a:latin typeface="Arial" panose="020B0604020202020204" pitchFamily="34" charset="0"/>
                <a:cs typeface="Arial" panose="020B0604020202020204" pitchFamily="34" charset="0"/>
              </a:rPr>
              <a:t>Solar*Rewards Community</a:t>
            </a:r>
            <a:endParaRPr lang="en-US" sz="1700" baseline="0" dirty="0" smtClean="0">
              <a:latin typeface="Arial" panose="020B0604020202020204" pitchFamily="34" charset="0"/>
              <a:cs typeface="Arial" panose="020B0604020202020204" pitchFamily="34" charset="0"/>
            </a:endParaRPr>
          </a:p>
          <a:p>
            <a:pPr algn="ctr"/>
            <a:r>
              <a:rPr lang="en-US" sz="1700" baseline="0" dirty="0" smtClean="0">
                <a:latin typeface="Arial" panose="020B0604020202020204" pitchFamily="34" charset="0"/>
                <a:cs typeface="Arial" panose="020B0604020202020204" pitchFamily="34" charset="0"/>
              </a:rPr>
              <a:t>Project Status by</a:t>
            </a:r>
            <a:r>
              <a:rPr lang="en-US" sz="1700" dirty="0" smtClean="0">
                <a:latin typeface="Arial" panose="020B0604020202020204" pitchFamily="34" charset="0"/>
                <a:cs typeface="Arial" panose="020B0604020202020204" pitchFamily="34" charset="0"/>
              </a:rPr>
              <a:t> Capacity</a:t>
            </a:r>
            <a:endParaRPr lang="en-US" sz="1700" dirty="0">
              <a:latin typeface="Arial" panose="020B0604020202020204" pitchFamily="34" charset="0"/>
              <a:cs typeface="Arial" panose="020B0604020202020204" pitchFamily="34" charset="0"/>
            </a:endParaRPr>
          </a:p>
        </p:txBody>
      </p:sp>
      <p:sp>
        <p:nvSpPr>
          <p:cNvPr id="15" name="TextBox 1"/>
          <p:cNvSpPr txBox="1"/>
          <p:nvPr/>
        </p:nvSpPr>
        <p:spPr>
          <a:xfrm>
            <a:off x="4556829" y="1295400"/>
            <a:ext cx="4358572" cy="2821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700" dirty="0" smtClean="0">
                <a:latin typeface="Arial" panose="020B0604020202020204" pitchFamily="34" charset="0"/>
                <a:cs typeface="Arial" panose="020B0604020202020204" pitchFamily="34" charset="0"/>
              </a:rPr>
              <a:t>Solar*Rewards Community</a:t>
            </a:r>
            <a:endParaRPr lang="en-US" sz="1700" baseline="0" dirty="0" smtClean="0">
              <a:latin typeface="Arial" panose="020B0604020202020204" pitchFamily="34" charset="0"/>
              <a:cs typeface="Arial" panose="020B0604020202020204" pitchFamily="34" charset="0"/>
            </a:endParaRPr>
          </a:p>
          <a:p>
            <a:pPr algn="ctr"/>
            <a:r>
              <a:rPr lang="en-US" sz="1700" baseline="0" dirty="0" smtClean="0">
                <a:latin typeface="Arial" panose="020B0604020202020204" pitchFamily="34" charset="0"/>
                <a:cs typeface="Arial" panose="020B0604020202020204" pitchFamily="34" charset="0"/>
              </a:rPr>
              <a:t>Project Status by</a:t>
            </a:r>
            <a:r>
              <a:rPr lang="en-US" sz="1700" dirty="0" smtClean="0">
                <a:latin typeface="Arial" panose="020B0604020202020204" pitchFamily="34" charset="0"/>
                <a:cs typeface="Arial" panose="020B0604020202020204" pitchFamily="34" charset="0"/>
              </a:rPr>
              <a:t> Project Count</a:t>
            </a:r>
            <a:endParaRPr lang="en-US"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353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534400" cy="4114800"/>
          </a:xfrm>
        </p:spPr>
        <p:txBody>
          <a:bodyPr/>
          <a:lstStyle/>
          <a:p>
            <a:r>
              <a:rPr lang="en-US" dirty="0" smtClean="0"/>
              <a:t>Medium </a:t>
            </a:r>
            <a:r>
              <a:rPr lang="en-US" dirty="0"/>
              <a:t>P</a:t>
            </a:r>
            <a:r>
              <a:rPr lang="en-US" dirty="0" smtClean="0"/>
              <a:t>rogram New Duplicate Rule</a:t>
            </a:r>
          </a:p>
          <a:p>
            <a:pPr lvl="1"/>
            <a:r>
              <a:rPr lang="en-US" dirty="0" smtClean="0"/>
              <a:t>Q1 had three duplicate applications from three different installers.</a:t>
            </a:r>
          </a:p>
          <a:p>
            <a:pPr lvl="1"/>
            <a:r>
              <a:rPr lang="en-US" dirty="0" smtClean="0"/>
              <a:t>1</a:t>
            </a:r>
            <a:r>
              <a:rPr lang="en-US" baseline="30000" dirty="0" smtClean="0"/>
              <a:t>st</a:t>
            </a:r>
            <a:r>
              <a:rPr lang="en-US" dirty="0" smtClean="0"/>
              <a:t> warning given. No changes to their user accounts at this time.</a:t>
            </a:r>
            <a:endParaRPr lang="en-US" dirty="0"/>
          </a:p>
          <a:p>
            <a:pPr lvl="1"/>
            <a:r>
              <a:rPr lang="en-US" dirty="0" smtClean="0"/>
              <a:t>2</a:t>
            </a:r>
            <a:r>
              <a:rPr lang="en-US" baseline="30000" dirty="0" smtClean="0"/>
              <a:t>nd</a:t>
            </a:r>
            <a:r>
              <a:rPr lang="en-US" dirty="0" smtClean="0"/>
              <a:t> warning reduces installer to one user license. </a:t>
            </a:r>
          </a:p>
          <a:p>
            <a:pPr lvl="2"/>
            <a:r>
              <a:rPr lang="en-US" dirty="0" smtClean="0"/>
              <a:t>during Medium program openings only</a:t>
            </a:r>
          </a:p>
          <a:p>
            <a:pPr lvl="1"/>
            <a:r>
              <a:rPr lang="en-US" dirty="0" smtClean="0"/>
              <a:t>No oddities/bug identified in system after IT review </a:t>
            </a:r>
          </a:p>
          <a:p>
            <a:pPr lvl="1"/>
            <a:r>
              <a:rPr lang="en-US" dirty="0" smtClean="0"/>
              <a:t>All duplicates were entered more than 1 minute apart - 1 minute rule working</a:t>
            </a:r>
          </a:p>
          <a:p>
            <a:pPr lvl="2"/>
            <a:r>
              <a:rPr lang="en-US" dirty="0" smtClean="0"/>
              <a:t>Users can check </a:t>
            </a:r>
            <a:r>
              <a:rPr lang="en-US" dirty="0"/>
              <a:t>if application was </a:t>
            </a:r>
            <a:r>
              <a:rPr lang="en-US" dirty="0" smtClean="0"/>
              <a:t>accepted</a:t>
            </a:r>
            <a:r>
              <a:rPr lang="en-US" dirty="0"/>
              <a:t> </a:t>
            </a:r>
            <a:r>
              <a:rPr lang="en-US" dirty="0" smtClean="0"/>
              <a:t>in user portal</a:t>
            </a:r>
          </a:p>
          <a:p>
            <a:pPr lvl="1"/>
            <a:r>
              <a:rPr lang="en-US" dirty="0" smtClean="0"/>
              <a:t>Program is staying open longer. </a:t>
            </a:r>
          </a:p>
          <a:p>
            <a:pPr marL="457200" lvl="1" indent="0">
              <a:buNone/>
            </a:pPr>
            <a:endParaRPr lang="en-US" dirty="0" smtClean="0"/>
          </a:p>
        </p:txBody>
      </p:sp>
      <p:sp>
        <p:nvSpPr>
          <p:cNvPr id="3" name="Title 2"/>
          <p:cNvSpPr>
            <a:spLocks noGrp="1"/>
          </p:cNvSpPr>
          <p:nvPr>
            <p:ph type="title"/>
          </p:nvPr>
        </p:nvSpPr>
        <p:spPr/>
        <p:txBody>
          <a:bodyPr/>
          <a:lstStyle/>
          <a:p>
            <a:r>
              <a:rPr lang="en-US" sz="2800" dirty="0" smtClean="0"/>
              <a:t>Solar*Rewards</a:t>
            </a:r>
            <a:r>
              <a:rPr lang="en-US" b="1" dirty="0" smtClean="0"/>
              <a:t> </a:t>
            </a:r>
            <a:endParaRPr lang="en-US" sz="2800" b="1"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graphicFrame>
        <p:nvGraphicFramePr>
          <p:cNvPr id="5" name="Table 4"/>
          <p:cNvGraphicFramePr>
            <a:graphicFrameLocks noGrp="1"/>
          </p:cNvGraphicFramePr>
          <p:nvPr>
            <p:extLst>
              <p:ext uri="{D42A27DB-BD31-4B8C-83A1-F6EECF244321}">
                <p14:modId xmlns:p14="http://schemas.microsoft.com/office/powerpoint/2010/main" val="170765987"/>
              </p:ext>
            </p:extLst>
          </p:nvPr>
        </p:nvGraphicFramePr>
        <p:xfrm>
          <a:off x="4495800" y="4495800"/>
          <a:ext cx="2463800" cy="1828800"/>
        </p:xfrm>
        <a:graphic>
          <a:graphicData uri="http://schemas.openxmlformats.org/drawingml/2006/table">
            <a:tbl>
              <a:tblPr firstRow="1" firstCol="1" bandRow="1">
                <a:tableStyleId>{5C22544A-7EE6-4342-B048-85BDC9FD1C3A}</a:tableStyleId>
              </a:tblPr>
              <a:tblGrid>
                <a:gridCol w="1231900"/>
                <a:gridCol w="1231900"/>
              </a:tblGrid>
              <a:tr h="762000">
                <a:tc>
                  <a:txBody>
                    <a:bodyPr/>
                    <a:lstStyle/>
                    <a:p>
                      <a:pPr marL="0" marR="0" algn="ctr">
                        <a:spcBef>
                          <a:spcPts val="0"/>
                        </a:spcBef>
                        <a:spcAft>
                          <a:spcPts val="0"/>
                        </a:spcAft>
                      </a:pPr>
                      <a:r>
                        <a:rPr lang="en-US" sz="1100" dirty="0">
                          <a:effectLst/>
                        </a:rPr>
                        <a:t> </a:t>
                      </a:r>
                      <a:endParaRPr lang="en-US" sz="1200" dirty="0">
                        <a:effectLst/>
                        <a:latin typeface="Times New Roman"/>
                        <a:ea typeface="Calibri"/>
                      </a:endParaRPr>
                    </a:p>
                  </a:txBody>
                  <a:tcPr marL="68580" marR="68580" marT="0" marB="0"/>
                </a:tc>
                <a:tc>
                  <a:txBody>
                    <a:bodyPr/>
                    <a:lstStyle/>
                    <a:p>
                      <a:pPr marL="0" marR="0" algn="ctr">
                        <a:spcBef>
                          <a:spcPts val="0"/>
                        </a:spcBef>
                        <a:spcAft>
                          <a:spcPts val="0"/>
                        </a:spcAft>
                      </a:pPr>
                      <a:r>
                        <a:rPr lang="en-US" sz="1400" dirty="0">
                          <a:effectLst/>
                        </a:rPr>
                        <a:t>Program Open </a:t>
                      </a:r>
                      <a:r>
                        <a:rPr lang="en-US" sz="1400" dirty="0" smtClean="0">
                          <a:effectLst/>
                        </a:rPr>
                        <a:t>Duration</a:t>
                      </a:r>
                      <a:r>
                        <a:rPr lang="en-US" sz="1400" baseline="0" dirty="0" smtClean="0">
                          <a:effectLst/>
                        </a:rPr>
                        <a:t> </a:t>
                      </a:r>
                      <a:r>
                        <a:rPr lang="en-US" sz="1400" dirty="0" smtClean="0">
                          <a:effectLst/>
                        </a:rPr>
                        <a:t>HRs/Min/Sec</a:t>
                      </a:r>
                      <a:endParaRPr lang="en-US" sz="1600" dirty="0">
                        <a:effectLst/>
                        <a:latin typeface="Times New Roman"/>
                        <a:ea typeface="Calibri"/>
                      </a:endParaRPr>
                    </a:p>
                  </a:txBody>
                  <a:tcPr marL="68580" marR="68580" marT="0" marB="0" anchor="ctr"/>
                </a:tc>
              </a:tr>
              <a:tr h="190500">
                <a:tc>
                  <a:txBody>
                    <a:bodyPr/>
                    <a:lstStyle/>
                    <a:p>
                      <a:pPr marL="0" marR="0" algn="r">
                        <a:spcBef>
                          <a:spcPts val="0"/>
                        </a:spcBef>
                        <a:spcAft>
                          <a:spcPts val="0"/>
                        </a:spcAft>
                      </a:pPr>
                      <a:r>
                        <a:rPr lang="en-US" sz="1400" dirty="0">
                          <a:effectLst/>
                        </a:rPr>
                        <a:t>2017 Q1</a:t>
                      </a:r>
                      <a:endParaRPr lang="en-US" sz="1600" dirty="0">
                        <a:effectLst/>
                        <a:latin typeface="Times New Roman"/>
                        <a:ea typeface="Calibri"/>
                      </a:endParaRPr>
                    </a:p>
                  </a:txBody>
                  <a:tcPr marL="68580" marR="68580" marT="0" marB="0"/>
                </a:tc>
                <a:tc>
                  <a:txBody>
                    <a:bodyPr/>
                    <a:lstStyle/>
                    <a:p>
                      <a:pPr marL="0" marR="0" algn="r">
                        <a:spcBef>
                          <a:spcPts val="0"/>
                        </a:spcBef>
                        <a:spcAft>
                          <a:spcPts val="0"/>
                        </a:spcAft>
                      </a:pPr>
                      <a:r>
                        <a:rPr lang="en-US" sz="1400" dirty="0" smtClean="0">
                          <a:effectLst/>
                        </a:rPr>
                        <a:t>0:0:43</a:t>
                      </a:r>
                      <a:endParaRPr lang="en-US" sz="1600" dirty="0">
                        <a:effectLst/>
                        <a:latin typeface="Times New Roman"/>
                        <a:ea typeface="Calibri"/>
                      </a:endParaRPr>
                    </a:p>
                  </a:txBody>
                  <a:tcPr marL="68580" marR="68580" marT="0" marB="0" anchor="b"/>
                </a:tc>
              </a:tr>
              <a:tr h="190500">
                <a:tc>
                  <a:txBody>
                    <a:bodyPr/>
                    <a:lstStyle/>
                    <a:p>
                      <a:pPr marL="0" marR="0" algn="r">
                        <a:spcBef>
                          <a:spcPts val="0"/>
                        </a:spcBef>
                        <a:spcAft>
                          <a:spcPts val="0"/>
                        </a:spcAft>
                      </a:pPr>
                      <a:r>
                        <a:rPr lang="en-US" sz="1400" dirty="0">
                          <a:effectLst/>
                        </a:rPr>
                        <a:t>2017 Q2</a:t>
                      </a:r>
                      <a:endParaRPr lang="en-US" sz="1600" dirty="0">
                        <a:effectLst/>
                        <a:latin typeface="Times New Roman"/>
                        <a:ea typeface="Calibri"/>
                      </a:endParaRPr>
                    </a:p>
                  </a:txBody>
                  <a:tcPr marL="68580" marR="68580" marT="0" marB="0"/>
                </a:tc>
                <a:tc>
                  <a:txBody>
                    <a:bodyPr/>
                    <a:lstStyle/>
                    <a:p>
                      <a:pPr marL="0" marR="0" algn="r">
                        <a:spcBef>
                          <a:spcPts val="0"/>
                        </a:spcBef>
                        <a:spcAft>
                          <a:spcPts val="0"/>
                        </a:spcAft>
                      </a:pPr>
                      <a:r>
                        <a:rPr lang="en-US" sz="1400" dirty="0" smtClean="0">
                          <a:effectLst/>
                        </a:rPr>
                        <a:t>0:4:04</a:t>
                      </a:r>
                      <a:endParaRPr lang="en-US" sz="1600" dirty="0">
                        <a:effectLst/>
                        <a:latin typeface="Times New Roman"/>
                        <a:ea typeface="Calibri"/>
                      </a:endParaRPr>
                    </a:p>
                  </a:txBody>
                  <a:tcPr marL="68580" marR="68580" marT="0" marB="0" anchor="b"/>
                </a:tc>
              </a:tr>
              <a:tr h="190500">
                <a:tc>
                  <a:txBody>
                    <a:bodyPr/>
                    <a:lstStyle/>
                    <a:p>
                      <a:pPr marL="0" marR="0" algn="r">
                        <a:spcBef>
                          <a:spcPts val="0"/>
                        </a:spcBef>
                        <a:spcAft>
                          <a:spcPts val="0"/>
                        </a:spcAft>
                      </a:pPr>
                      <a:r>
                        <a:rPr lang="en-US" sz="1400" dirty="0">
                          <a:effectLst/>
                        </a:rPr>
                        <a:t>2017 Q3</a:t>
                      </a:r>
                      <a:endParaRPr lang="en-US" sz="1600" dirty="0">
                        <a:effectLst/>
                        <a:latin typeface="Times New Roman"/>
                        <a:ea typeface="Calibri"/>
                      </a:endParaRPr>
                    </a:p>
                  </a:txBody>
                  <a:tcPr marL="68580" marR="68580" marT="0" marB="0"/>
                </a:tc>
                <a:tc>
                  <a:txBody>
                    <a:bodyPr/>
                    <a:lstStyle/>
                    <a:p>
                      <a:pPr marL="0" marR="0" algn="r">
                        <a:spcBef>
                          <a:spcPts val="0"/>
                        </a:spcBef>
                        <a:spcAft>
                          <a:spcPts val="0"/>
                        </a:spcAft>
                      </a:pPr>
                      <a:r>
                        <a:rPr lang="en-US" sz="1400" dirty="0" smtClean="0">
                          <a:effectLst/>
                        </a:rPr>
                        <a:t>0:6:17</a:t>
                      </a:r>
                      <a:endParaRPr lang="en-US" sz="1600" dirty="0">
                        <a:effectLst/>
                        <a:latin typeface="Times New Roman"/>
                        <a:ea typeface="Calibri"/>
                      </a:endParaRPr>
                    </a:p>
                  </a:txBody>
                  <a:tcPr marL="68580" marR="68580" marT="0" marB="0" anchor="b"/>
                </a:tc>
              </a:tr>
              <a:tr h="190500">
                <a:tc>
                  <a:txBody>
                    <a:bodyPr/>
                    <a:lstStyle/>
                    <a:p>
                      <a:pPr marL="0" marR="0" algn="r">
                        <a:spcBef>
                          <a:spcPts val="0"/>
                        </a:spcBef>
                        <a:spcAft>
                          <a:spcPts val="0"/>
                        </a:spcAft>
                      </a:pPr>
                      <a:r>
                        <a:rPr lang="en-US" sz="1400" dirty="0">
                          <a:effectLst/>
                        </a:rPr>
                        <a:t>2017 Q4</a:t>
                      </a:r>
                      <a:endParaRPr lang="en-US" sz="1600" dirty="0">
                        <a:effectLst/>
                        <a:latin typeface="Times New Roman"/>
                        <a:ea typeface="Calibri"/>
                      </a:endParaRPr>
                    </a:p>
                  </a:txBody>
                  <a:tcPr marL="68580" marR="68580" marT="0" marB="0"/>
                </a:tc>
                <a:tc>
                  <a:txBody>
                    <a:bodyPr/>
                    <a:lstStyle/>
                    <a:p>
                      <a:pPr marL="0" marR="0" algn="r">
                        <a:spcBef>
                          <a:spcPts val="0"/>
                        </a:spcBef>
                        <a:spcAft>
                          <a:spcPts val="0"/>
                        </a:spcAft>
                      </a:pPr>
                      <a:r>
                        <a:rPr lang="en-US" sz="1400" dirty="0">
                          <a:effectLst/>
                        </a:rPr>
                        <a:t>53:59:16</a:t>
                      </a:r>
                      <a:endParaRPr lang="en-US" sz="1600" dirty="0">
                        <a:effectLst/>
                        <a:latin typeface="Times New Roman"/>
                        <a:ea typeface="Calibri"/>
                      </a:endParaRPr>
                    </a:p>
                  </a:txBody>
                  <a:tcPr marL="68580" marR="68580" marT="0" marB="0" anchor="ctr"/>
                </a:tc>
              </a:tr>
              <a:tr h="190500">
                <a:tc>
                  <a:txBody>
                    <a:bodyPr/>
                    <a:lstStyle/>
                    <a:p>
                      <a:pPr marL="0" marR="0" algn="r">
                        <a:spcBef>
                          <a:spcPts val="0"/>
                        </a:spcBef>
                        <a:spcAft>
                          <a:spcPts val="0"/>
                        </a:spcAft>
                      </a:pPr>
                      <a:r>
                        <a:rPr lang="en-US" sz="1400" dirty="0">
                          <a:effectLst/>
                        </a:rPr>
                        <a:t>2018 Q1</a:t>
                      </a:r>
                      <a:endParaRPr lang="en-US" sz="1600" dirty="0">
                        <a:effectLst/>
                        <a:latin typeface="Times New Roman"/>
                        <a:ea typeface="Calibri"/>
                      </a:endParaRPr>
                    </a:p>
                  </a:txBody>
                  <a:tcPr marL="68580" marR="68580" marT="0" marB="0"/>
                </a:tc>
                <a:tc>
                  <a:txBody>
                    <a:bodyPr/>
                    <a:lstStyle/>
                    <a:p>
                      <a:pPr marL="0" marR="0" algn="r">
                        <a:spcBef>
                          <a:spcPts val="0"/>
                        </a:spcBef>
                        <a:spcAft>
                          <a:spcPts val="0"/>
                        </a:spcAft>
                      </a:pPr>
                      <a:r>
                        <a:rPr lang="en-US" sz="1400" dirty="0">
                          <a:effectLst/>
                        </a:rPr>
                        <a:t> 48:04:33</a:t>
                      </a:r>
                      <a:endParaRPr lang="en-US" sz="1600" dirty="0">
                        <a:effectLst/>
                        <a:latin typeface="Times New Roman"/>
                        <a:ea typeface="Calibri"/>
                      </a:endParaRPr>
                    </a:p>
                  </a:txBody>
                  <a:tcPr marL="68580" marR="68580" marT="0" marB="0" anchor="b"/>
                </a:tc>
              </a:tr>
            </a:tbl>
          </a:graphicData>
        </a:graphic>
      </p:graphicFrame>
      <p:sp>
        <p:nvSpPr>
          <p:cNvPr id="6"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18</a:t>
            </a:fld>
            <a:endParaRPr lang="en-US" dirty="0">
              <a:solidFill>
                <a:schemeClr val="bg1"/>
              </a:solidFill>
            </a:endParaRPr>
          </a:p>
        </p:txBody>
      </p:sp>
    </p:spTree>
    <p:extLst>
      <p:ext uri="{BB962C8B-B14F-4D97-AF65-F5344CB8AC3E}">
        <p14:creationId xmlns:p14="http://schemas.microsoft.com/office/powerpoint/2010/main" val="34208198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534400" cy="4114800"/>
          </a:xfrm>
        </p:spPr>
        <p:txBody>
          <a:bodyPr/>
          <a:lstStyle/>
          <a:p>
            <a:r>
              <a:rPr lang="en-US" dirty="0" smtClean="0"/>
              <a:t>Medium </a:t>
            </a:r>
            <a:r>
              <a:rPr lang="en-US" dirty="0"/>
              <a:t>P</a:t>
            </a:r>
            <a:r>
              <a:rPr lang="en-US" dirty="0" smtClean="0"/>
              <a:t>rogram New Duplicate Rule</a:t>
            </a:r>
          </a:p>
          <a:p>
            <a:pPr lvl="1"/>
            <a:r>
              <a:rPr lang="en-US" dirty="0" smtClean="0"/>
              <a:t>We know mistakes happen. But, there are repeat </a:t>
            </a:r>
            <a:r>
              <a:rPr lang="en-US" smtClean="0"/>
              <a:t>duplicate offenders.</a:t>
            </a:r>
            <a:endParaRPr lang="en-US" dirty="0" smtClean="0"/>
          </a:p>
          <a:p>
            <a:pPr lvl="1"/>
            <a:r>
              <a:rPr lang="en-US" dirty="0" smtClean="0"/>
              <a:t>Have to reserve judgement and be fair across the board.</a:t>
            </a:r>
          </a:p>
          <a:p>
            <a:pPr lvl="1"/>
            <a:r>
              <a:rPr lang="en-US" dirty="0" smtClean="0"/>
              <a:t>Slow down and make entries count.</a:t>
            </a:r>
          </a:p>
          <a:p>
            <a:pPr lvl="1"/>
            <a:r>
              <a:rPr lang="en-US" dirty="0" smtClean="0"/>
              <a:t>We are open to holding trainings before the next program opening to review best practices.</a:t>
            </a:r>
          </a:p>
          <a:p>
            <a:pPr lvl="2"/>
            <a:r>
              <a:rPr lang="en-US" sz="1800" dirty="0"/>
              <a:t>1:1 with installer</a:t>
            </a:r>
          </a:p>
          <a:p>
            <a:pPr lvl="2"/>
            <a:r>
              <a:rPr lang="en-US" sz="1800" dirty="0" smtClean="0"/>
              <a:t>Xcel </a:t>
            </a:r>
            <a:r>
              <a:rPr lang="en-US" sz="1800" dirty="0"/>
              <a:t>hosted training (in-person or webinar</a:t>
            </a:r>
            <a:r>
              <a:rPr lang="en-US" sz="1800" dirty="0" smtClean="0"/>
              <a:t>)</a:t>
            </a:r>
            <a:r>
              <a:rPr lang="en-US" sz="1800" dirty="0"/>
              <a:t> </a:t>
            </a:r>
            <a:endParaRPr lang="en-US" sz="1800" dirty="0" smtClean="0"/>
          </a:p>
          <a:p>
            <a:pPr lvl="2"/>
            <a:r>
              <a:rPr lang="en-US" sz="1800" dirty="0" smtClean="0"/>
              <a:t>COSEIA </a:t>
            </a:r>
            <a:r>
              <a:rPr lang="en-US" sz="1800" dirty="0"/>
              <a:t>member call</a:t>
            </a:r>
          </a:p>
          <a:p>
            <a:pPr lvl="2"/>
            <a:endParaRPr lang="en-US" sz="1800" dirty="0"/>
          </a:p>
          <a:p>
            <a:pPr lvl="2"/>
            <a:endParaRPr lang="en-US" dirty="0"/>
          </a:p>
        </p:txBody>
      </p:sp>
      <p:sp>
        <p:nvSpPr>
          <p:cNvPr id="3" name="Title 2"/>
          <p:cNvSpPr>
            <a:spLocks noGrp="1"/>
          </p:cNvSpPr>
          <p:nvPr>
            <p:ph type="title"/>
          </p:nvPr>
        </p:nvSpPr>
        <p:spPr/>
        <p:txBody>
          <a:bodyPr/>
          <a:lstStyle/>
          <a:p>
            <a:r>
              <a:rPr lang="en-US" sz="2800" dirty="0" smtClean="0"/>
              <a:t>Solar*Rewards</a:t>
            </a:r>
            <a:r>
              <a:rPr lang="en-US" b="1" dirty="0" smtClean="0"/>
              <a:t> </a:t>
            </a:r>
            <a:endParaRPr lang="en-US" sz="2800" b="1"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sp>
        <p:nvSpPr>
          <p:cNvPr id="5"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19</a:t>
            </a:fld>
            <a:endParaRPr lang="en-US" dirty="0">
              <a:solidFill>
                <a:schemeClr val="bg1"/>
              </a:solidFill>
            </a:endParaRPr>
          </a:p>
        </p:txBody>
      </p:sp>
    </p:spTree>
    <p:extLst>
      <p:ext uri="{BB962C8B-B14F-4D97-AF65-F5344CB8AC3E}">
        <p14:creationId xmlns:p14="http://schemas.microsoft.com/office/powerpoint/2010/main" val="12498637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534400" cy="4114800"/>
          </a:xfrm>
        </p:spPr>
        <p:txBody>
          <a:bodyPr/>
          <a:lstStyle/>
          <a:p>
            <a:r>
              <a:rPr lang="en-US" dirty="0" smtClean="0"/>
              <a:t>Small Solar*Rewards Option B – Peak Demand Pricing</a:t>
            </a:r>
          </a:p>
          <a:p>
            <a:pPr lvl="1"/>
            <a:r>
              <a:rPr lang="en-US" dirty="0" smtClean="0"/>
              <a:t>2017 capacity  of 9 MW went unsubscribed.</a:t>
            </a:r>
          </a:p>
          <a:p>
            <a:pPr lvl="1"/>
            <a:r>
              <a:rPr lang="en-US" dirty="0" smtClean="0"/>
              <a:t>Unsubscribed capacity is rolled into Small Option </a:t>
            </a:r>
            <a:r>
              <a:rPr lang="en-US" dirty="0"/>
              <a:t>A and evenly distributed over </a:t>
            </a:r>
            <a:r>
              <a:rPr lang="en-US" dirty="0" smtClean="0"/>
              <a:t>2018 on a monthly basis.</a:t>
            </a:r>
          </a:p>
          <a:p>
            <a:pPr lvl="1"/>
            <a:r>
              <a:rPr lang="en-US" dirty="0" smtClean="0"/>
              <a:t>Thus, 2018 Small </a:t>
            </a:r>
            <a:r>
              <a:rPr lang="en-US" dirty="0"/>
              <a:t>Option A  </a:t>
            </a:r>
            <a:r>
              <a:rPr lang="en-US" dirty="0" smtClean="0"/>
              <a:t>available capacity is 2.75 MW per month.</a:t>
            </a:r>
          </a:p>
          <a:p>
            <a:pPr lvl="1"/>
            <a:r>
              <a:rPr lang="en-US" dirty="0" smtClean="0"/>
              <a:t>Small Option A continues to not sell out.</a:t>
            </a:r>
          </a:p>
          <a:p>
            <a:pPr lvl="1"/>
            <a:endParaRPr lang="en-US" dirty="0" smtClean="0"/>
          </a:p>
          <a:p>
            <a:pPr marL="0" lvl="0" indent="0">
              <a:buNone/>
            </a:pPr>
            <a:endParaRPr lang="en-US" dirty="0" smtClean="0"/>
          </a:p>
          <a:p>
            <a:pPr marL="0" indent="0">
              <a:buNone/>
            </a:pPr>
            <a:endParaRPr lang="en-US" dirty="0"/>
          </a:p>
        </p:txBody>
      </p:sp>
      <p:sp>
        <p:nvSpPr>
          <p:cNvPr id="3" name="Title 2"/>
          <p:cNvSpPr>
            <a:spLocks noGrp="1"/>
          </p:cNvSpPr>
          <p:nvPr>
            <p:ph type="title"/>
          </p:nvPr>
        </p:nvSpPr>
        <p:spPr/>
        <p:txBody>
          <a:bodyPr/>
          <a:lstStyle/>
          <a:p>
            <a:r>
              <a:rPr lang="en-US" sz="2800" dirty="0" smtClean="0"/>
              <a:t>Solar*Rewards</a:t>
            </a:r>
            <a:r>
              <a:rPr lang="en-US" b="1" dirty="0" smtClean="0"/>
              <a:t> </a:t>
            </a:r>
            <a:endParaRPr lang="en-US" sz="2800" b="1"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sp>
        <p:nvSpPr>
          <p:cNvPr id="5"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20</a:t>
            </a:fld>
            <a:endParaRPr lang="en-US" dirty="0">
              <a:solidFill>
                <a:schemeClr val="bg1"/>
              </a:solidFill>
            </a:endParaRPr>
          </a:p>
        </p:txBody>
      </p:sp>
    </p:spTree>
    <p:extLst>
      <p:ext uri="{BB962C8B-B14F-4D97-AF65-F5344CB8AC3E}">
        <p14:creationId xmlns:p14="http://schemas.microsoft.com/office/powerpoint/2010/main" val="18698912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534400" cy="4114800"/>
          </a:xfrm>
        </p:spPr>
        <p:txBody>
          <a:bodyPr/>
          <a:lstStyle/>
          <a:p>
            <a:r>
              <a:rPr lang="en-US" dirty="0"/>
              <a:t>2018 Large Solar*Rewards </a:t>
            </a:r>
            <a:r>
              <a:rPr lang="en-US" dirty="0" smtClean="0"/>
              <a:t>RFP</a:t>
            </a:r>
          </a:p>
          <a:p>
            <a:pPr lvl="1"/>
            <a:r>
              <a:rPr lang="en-US" dirty="0" smtClean="0"/>
              <a:t>10 MW available – could go to a single customer</a:t>
            </a:r>
          </a:p>
          <a:p>
            <a:pPr lvl="1"/>
            <a:r>
              <a:rPr lang="en-US" dirty="0" smtClean="0"/>
              <a:t>Price </a:t>
            </a:r>
            <a:r>
              <a:rPr lang="en-US" dirty="0"/>
              <a:t>is primary differentiator and selection criteria </a:t>
            </a:r>
            <a:endParaRPr lang="en-US" dirty="0" smtClean="0"/>
          </a:p>
          <a:p>
            <a:pPr lvl="1"/>
            <a:r>
              <a:rPr lang="en-US" dirty="0" smtClean="0"/>
              <a:t>Added language </a:t>
            </a:r>
            <a:r>
              <a:rPr lang="en-US" dirty="0"/>
              <a:t>about option to releasing bid </a:t>
            </a:r>
            <a:r>
              <a:rPr lang="en-US" dirty="0" smtClean="0"/>
              <a:t>prices</a:t>
            </a:r>
          </a:p>
          <a:p>
            <a:pPr lvl="1"/>
            <a:r>
              <a:rPr lang="en-US" dirty="0"/>
              <a:t>Meet with PUC </a:t>
            </a:r>
            <a:r>
              <a:rPr lang="en-US" dirty="0" smtClean="0"/>
              <a:t>Staff </a:t>
            </a:r>
            <a:r>
              <a:rPr lang="en-US" dirty="0"/>
              <a:t>to </a:t>
            </a:r>
            <a:r>
              <a:rPr lang="en-US" dirty="0" smtClean="0"/>
              <a:t>review recommendations for </a:t>
            </a:r>
            <a:r>
              <a:rPr lang="en-US" dirty="0"/>
              <a:t>winner(s</a:t>
            </a:r>
            <a:r>
              <a:rPr lang="en-US" dirty="0" smtClean="0"/>
              <a:t>)</a:t>
            </a:r>
          </a:p>
          <a:p>
            <a:pPr lvl="1"/>
            <a:endParaRPr lang="en-US" dirty="0"/>
          </a:p>
          <a:p>
            <a:pPr marL="0" lvl="0" indent="0">
              <a:buNone/>
            </a:pPr>
            <a:endParaRPr lang="en-US" dirty="0" smtClean="0"/>
          </a:p>
          <a:p>
            <a:pPr marL="0" indent="0">
              <a:buNone/>
            </a:pPr>
            <a:endParaRPr lang="en-US" dirty="0"/>
          </a:p>
        </p:txBody>
      </p:sp>
      <p:sp>
        <p:nvSpPr>
          <p:cNvPr id="3" name="Title 2"/>
          <p:cNvSpPr>
            <a:spLocks noGrp="1"/>
          </p:cNvSpPr>
          <p:nvPr>
            <p:ph type="title"/>
          </p:nvPr>
        </p:nvSpPr>
        <p:spPr/>
        <p:txBody>
          <a:bodyPr/>
          <a:lstStyle/>
          <a:p>
            <a:r>
              <a:rPr lang="en-US" sz="2800" dirty="0" smtClean="0"/>
              <a:t>Solar*Rewards</a:t>
            </a:r>
            <a:r>
              <a:rPr lang="en-US" b="1" dirty="0" smtClean="0"/>
              <a:t> </a:t>
            </a:r>
            <a:endParaRPr lang="en-US" sz="2800" b="1" dirty="0"/>
          </a:p>
        </p:txBody>
      </p:sp>
      <p:cxnSp>
        <p:nvCxnSpPr>
          <p:cNvPr id="6" name="Straight Arrow Connector 5"/>
          <p:cNvCxnSpPr/>
          <p:nvPr/>
        </p:nvCxnSpPr>
        <p:spPr>
          <a:xfrm>
            <a:off x="1219200" y="4898087"/>
            <a:ext cx="4286869" cy="7994"/>
          </a:xfrm>
          <a:prstGeom prst="straightConnector1">
            <a:avLst/>
          </a:prstGeom>
          <a:ln w="19050" cmpd="sng">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26262" y="4107350"/>
            <a:ext cx="1478738" cy="646331"/>
          </a:xfrm>
          <a:prstGeom prst="rect">
            <a:avLst/>
          </a:prstGeom>
          <a:noFill/>
          <a:ln>
            <a:solidFill>
              <a:schemeClr val="accent1"/>
            </a:solidFill>
          </a:ln>
        </p:spPr>
        <p:txBody>
          <a:bodyPr wrap="none" rtlCol="0">
            <a:spAutoFit/>
          </a:bodyPr>
          <a:lstStyle/>
          <a:p>
            <a:pPr algn="ctr"/>
            <a:r>
              <a:rPr lang="en-US" sz="1200" dirty="0" smtClean="0">
                <a:latin typeface="Arial" panose="020B0604020202020204" pitchFamily="34" charset="0"/>
                <a:cs typeface="Arial" panose="020B0604020202020204" pitchFamily="34" charset="0"/>
              </a:rPr>
              <a:t>RFP Release date </a:t>
            </a:r>
          </a:p>
          <a:p>
            <a:pPr algn="ctr"/>
            <a:r>
              <a:rPr lang="en-US" sz="1200" b="1" dirty="0" smtClean="0">
                <a:latin typeface="Arial" panose="020B0604020202020204" pitchFamily="34" charset="0"/>
                <a:cs typeface="Arial" panose="020B0604020202020204" pitchFamily="34" charset="0"/>
              </a:rPr>
              <a:t>3/12/18</a:t>
            </a:r>
          </a:p>
          <a:p>
            <a:pPr algn="ctr"/>
            <a:r>
              <a:rPr lang="en-US" sz="1200" dirty="0" smtClean="0">
                <a:latin typeface="Arial" panose="020B0604020202020204" pitchFamily="34" charset="0"/>
                <a:cs typeface="Arial" panose="020B0604020202020204" pitchFamily="34" charset="0"/>
              </a:rPr>
              <a:t>(open for 45 days)</a:t>
            </a:r>
            <a:endParaRPr lang="en-US" sz="1200" dirty="0">
              <a:latin typeface="Arial" panose="020B0604020202020204" pitchFamily="34" charset="0"/>
              <a:cs typeface="Arial" panose="020B0604020202020204" pitchFamily="34" charset="0"/>
            </a:endParaRPr>
          </a:p>
        </p:txBody>
      </p:sp>
      <p:cxnSp>
        <p:nvCxnSpPr>
          <p:cNvPr id="8" name="Straight Connector 7"/>
          <p:cNvCxnSpPr>
            <a:stCxn id="9" idx="0"/>
            <a:endCxn id="7" idx="2"/>
          </p:cNvCxnSpPr>
          <p:nvPr/>
        </p:nvCxnSpPr>
        <p:spPr>
          <a:xfrm flipH="1" flipV="1">
            <a:off x="1165631" y="4753681"/>
            <a:ext cx="4496" cy="57089"/>
          </a:xfrm>
          <a:prstGeom prst="line">
            <a:avLst/>
          </a:prstGeom>
        </p:spPr>
        <p:style>
          <a:lnRef idx="1">
            <a:schemeClr val="accent1"/>
          </a:lnRef>
          <a:fillRef idx="0">
            <a:schemeClr val="accent1"/>
          </a:fillRef>
          <a:effectRef idx="0">
            <a:schemeClr val="accent1"/>
          </a:effectRef>
          <a:fontRef idx="minor">
            <a:schemeClr val="tx1"/>
          </a:fontRef>
        </p:style>
      </p:cxnSp>
      <p:sp>
        <p:nvSpPr>
          <p:cNvPr id="9" name="5-Point Star 8"/>
          <p:cNvSpPr/>
          <p:nvPr/>
        </p:nvSpPr>
        <p:spPr>
          <a:xfrm>
            <a:off x="1044854" y="4810770"/>
            <a:ext cx="250546" cy="228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007578" y="5710535"/>
            <a:ext cx="1539204" cy="461665"/>
          </a:xfrm>
          <a:prstGeom prst="rect">
            <a:avLst/>
          </a:prstGeom>
          <a:noFill/>
          <a:ln>
            <a:solidFill>
              <a:schemeClr val="accent1"/>
            </a:solidFill>
          </a:ln>
        </p:spPr>
        <p:txBody>
          <a:bodyPr wrap="none" rtlCol="0">
            <a:spAutoFit/>
          </a:bodyPr>
          <a:lstStyle/>
          <a:p>
            <a:pPr algn="ctr"/>
            <a:r>
              <a:rPr lang="en-US" sz="1200" dirty="0" smtClean="0">
                <a:latin typeface="Arial" panose="020B0604020202020204" pitchFamily="34" charset="0"/>
                <a:cs typeface="Arial" panose="020B0604020202020204" pitchFamily="34" charset="0"/>
              </a:rPr>
              <a:t>Pre-bid meeting/call</a:t>
            </a:r>
          </a:p>
          <a:p>
            <a:pPr algn="ctr"/>
            <a:r>
              <a:rPr lang="en-US" sz="1200" dirty="0">
                <a:latin typeface="Arial" panose="020B0604020202020204" pitchFamily="34" charset="0"/>
                <a:cs typeface="Arial" panose="020B0604020202020204" pitchFamily="34" charset="0"/>
              </a:rPr>
              <a:t>t</a:t>
            </a:r>
            <a:r>
              <a:rPr lang="en-US" sz="1200" dirty="0" smtClean="0">
                <a:latin typeface="Arial" panose="020B0604020202020204" pitchFamily="34" charset="0"/>
                <a:cs typeface="Arial" panose="020B0604020202020204" pitchFamily="34" charset="0"/>
              </a:rPr>
              <a:t>entative </a:t>
            </a:r>
            <a:r>
              <a:rPr lang="en-US" sz="1200" b="1" dirty="0" smtClean="0">
                <a:latin typeface="Arial" panose="020B0604020202020204" pitchFamily="34" charset="0"/>
                <a:cs typeface="Arial" panose="020B0604020202020204" pitchFamily="34" charset="0"/>
              </a:rPr>
              <a:t>3/20/18</a:t>
            </a:r>
            <a:endParaRPr lang="en-US" sz="1200" b="1" dirty="0">
              <a:latin typeface="Arial" panose="020B0604020202020204" pitchFamily="34" charset="0"/>
              <a:cs typeface="Arial" panose="020B0604020202020204" pitchFamily="34" charset="0"/>
            </a:endParaRPr>
          </a:p>
        </p:txBody>
      </p:sp>
      <p:sp>
        <p:nvSpPr>
          <p:cNvPr id="11" name="TextBox 10"/>
          <p:cNvSpPr txBox="1"/>
          <p:nvPr/>
        </p:nvSpPr>
        <p:spPr>
          <a:xfrm>
            <a:off x="3190969" y="3652381"/>
            <a:ext cx="1207383" cy="461665"/>
          </a:xfrm>
          <a:prstGeom prst="rect">
            <a:avLst/>
          </a:prstGeom>
          <a:noFill/>
          <a:ln>
            <a:solidFill>
              <a:schemeClr val="accent1"/>
            </a:solidFill>
          </a:ln>
        </p:spPr>
        <p:txBody>
          <a:bodyPr wrap="none" rtlCol="0">
            <a:spAutoFit/>
          </a:bodyPr>
          <a:lstStyle/>
          <a:p>
            <a:pPr algn="ctr"/>
            <a:r>
              <a:rPr lang="en-US" sz="1200" dirty="0" smtClean="0">
                <a:latin typeface="Arial" panose="020B0604020202020204" pitchFamily="34" charset="0"/>
                <a:cs typeface="Arial" panose="020B0604020202020204" pitchFamily="34" charset="0"/>
              </a:rPr>
              <a:t>Proposals due </a:t>
            </a:r>
          </a:p>
          <a:p>
            <a:pPr algn="ctr"/>
            <a:r>
              <a:rPr lang="en-US" sz="1200" b="1" dirty="0" smtClean="0">
                <a:latin typeface="Arial" panose="020B0604020202020204" pitchFamily="34" charset="0"/>
                <a:cs typeface="Arial" panose="020B0604020202020204" pitchFamily="34" charset="0"/>
              </a:rPr>
              <a:t>4/25/18</a:t>
            </a:r>
            <a:endParaRPr lang="en-US" sz="1200" b="1" dirty="0">
              <a:latin typeface="Arial" panose="020B0604020202020204" pitchFamily="34" charset="0"/>
              <a:cs typeface="Arial" panose="020B0604020202020204" pitchFamily="34" charset="0"/>
            </a:endParaRPr>
          </a:p>
        </p:txBody>
      </p:sp>
      <p:sp>
        <p:nvSpPr>
          <p:cNvPr id="12" name="TextBox 11"/>
          <p:cNvSpPr txBox="1"/>
          <p:nvPr/>
        </p:nvSpPr>
        <p:spPr>
          <a:xfrm>
            <a:off x="4166679" y="5699621"/>
            <a:ext cx="2639442" cy="461665"/>
          </a:xfrm>
          <a:prstGeom prst="rect">
            <a:avLst/>
          </a:prstGeom>
          <a:noFill/>
          <a:ln>
            <a:solidFill>
              <a:schemeClr val="accent1"/>
            </a:solidFill>
          </a:ln>
        </p:spPr>
        <p:txBody>
          <a:bodyPr wrap="none" rtlCol="0">
            <a:spAutoFit/>
          </a:bodyPr>
          <a:lstStyle/>
          <a:p>
            <a:pPr algn="ctr"/>
            <a:r>
              <a:rPr lang="en-US" sz="1200" dirty="0" smtClean="0">
                <a:latin typeface="Arial" panose="020B0604020202020204" pitchFamily="34" charset="0"/>
                <a:cs typeface="Arial" panose="020B0604020202020204" pitchFamily="34" charset="0"/>
              </a:rPr>
              <a:t>Targeted award announcement date</a:t>
            </a:r>
          </a:p>
          <a:p>
            <a:pPr algn="ctr"/>
            <a:r>
              <a:rPr lang="en-US" sz="1200" b="1" dirty="0" smtClean="0">
                <a:latin typeface="Arial" panose="020B0604020202020204" pitchFamily="34" charset="0"/>
                <a:cs typeface="Arial" panose="020B0604020202020204" pitchFamily="34" charset="0"/>
              </a:rPr>
              <a:t>6/8/18 </a:t>
            </a:r>
            <a:r>
              <a:rPr lang="en-US" sz="1200" dirty="0" smtClean="0">
                <a:latin typeface="Arial" panose="020B0604020202020204" pitchFamily="34" charset="0"/>
                <a:cs typeface="Arial" panose="020B0604020202020204" pitchFamily="34" charset="0"/>
              </a:rPr>
              <a:t>(review 45 days)</a:t>
            </a:r>
            <a:endParaRPr lang="en-US" sz="1200" dirty="0">
              <a:latin typeface="Arial" panose="020B0604020202020204" pitchFamily="34" charset="0"/>
              <a:cs typeface="Arial" panose="020B0604020202020204" pitchFamily="34" charset="0"/>
            </a:endParaRPr>
          </a:p>
        </p:txBody>
      </p:sp>
      <p:sp>
        <p:nvSpPr>
          <p:cNvPr id="13" name="TextBox 12"/>
          <p:cNvSpPr txBox="1"/>
          <p:nvPr/>
        </p:nvSpPr>
        <p:spPr>
          <a:xfrm>
            <a:off x="6854757" y="3610681"/>
            <a:ext cx="1838966" cy="461665"/>
          </a:xfrm>
          <a:prstGeom prst="rect">
            <a:avLst/>
          </a:prstGeom>
          <a:noFill/>
          <a:ln>
            <a:solidFill>
              <a:schemeClr val="accent1"/>
            </a:solidFill>
          </a:ln>
        </p:spPr>
        <p:txBody>
          <a:bodyPr wrap="none" rtlCol="0">
            <a:spAutoFit/>
          </a:bodyPr>
          <a:lstStyle/>
          <a:p>
            <a:pPr algn="ctr"/>
            <a:r>
              <a:rPr lang="en-US" sz="1200" dirty="0" smtClean="0">
                <a:latin typeface="Arial" panose="020B0604020202020204" pitchFamily="34" charset="0"/>
                <a:cs typeface="Arial" panose="020B0604020202020204" pitchFamily="34" charset="0"/>
              </a:rPr>
              <a:t>System operational date</a:t>
            </a:r>
          </a:p>
          <a:p>
            <a:pPr algn="ctr"/>
            <a:r>
              <a:rPr lang="en-US" sz="1200" b="1" dirty="0" smtClean="0">
                <a:latin typeface="Arial" panose="020B0604020202020204" pitchFamily="34" charset="0"/>
                <a:cs typeface="Arial" panose="020B0604020202020204" pitchFamily="34" charset="0"/>
              </a:rPr>
              <a:t>12/7/19 </a:t>
            </a:r>
            <a:r>
              <a:rPr lang="en-US" sz="1200" dirty="0" smtClean="0">
                <a:latin typeface="Arial" panose="020B0604020202020204" pitchFamily="34" charset="0"/>
                <a:cs typeface="Arial" panose="020B0604020202020204" pitchFamily="34" charset="0"/>
              </a:rPr>
              <a:t>(18 months)</a:t>
            </a:r>
            <a:endParaRPr lang="en-US" sz="1200" dirty="0">
              <a:latin typeface="Arial" panose="020B0604020202020204" pitchFamily="34" charset="0"/>
              <a:cs typeface="Arial" panose="020B0604020202020204" pitchFamily="34" charset="0"/>
            </a:endParaRPr>
          </a:p>
        </p:txBody>
      </p:sp>
      <p:cxnSp>
        <p:nvCxnSpPr>
          <p:cNvPr id="14" name="Straight Connector 13"/>
          <p:cNvCxnSpPr/>
          <p:nvPr/>
        </p:nvCxnSpPr>
        <p:spPr>
          <a:xfrm flipV="1">
            <a:off x="2764571" y="4906081"/>
            <a:ext cx="0" cy="7971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794660" y="4108882"/>
            <a:ext cx="0" cy="7971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506069" y="4900904"/>
            <a:ext cx="2268170" cy="5177"/>
          </a:xfrm>
          <a:prstGeom prst="straightConnector1">
            <a:avLst/>
          </a:prstGeom>
          <a:ln w="19050" cmpd="sng">
            <a:prstDash val="dashDot"/>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7774240" y="4067882"/>
            <a:ext cx="0" cy="857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486400" y="4906081"/>
            <a:ext cx="0" cy="797199"/>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234832" y="4296481"/>
            <a:ext cx="1600566" cy="461665"/>
          </a:xfrm>
          <a:prstGeom prst="rect">
            <a:avLst/>
          </a:prstGeom>
          <a:noFill/>
          <a:ln>
            <a:solidFill>
              <a:schemeClr val="accent1"/>
            </a:solidFill>
          </a:ln>
        </p:spPr>
        <p:txBody>
          <a:bodyPr wrap="none" rtlCol="0">
            <a:spAutoFit/>
          </a:bodyPr>
          <a:lstStyle/>
          <a:p>
            <a:pPr algn="ctr"/>
            <a:r>
              <a:rPr lang="en-US" sz="1200" dirty="0" smtClean="0">
                <a:latin typeface="Arial" panose="020B0604020202020204" pitchFamily="34" charset="0"/>
                <a:cs typeface="Arial" panose="020B0604020202020204" pitchFamily="34" charset="0"/>
              </a:rPr>
              <a:t>Staff Review of Bids </a:t>
            </a:r>
          </a:p>
          <a:p>
            <a:pPr algn="ctr"/>
            <a:r>
              <a:rPr lang="en-US" sz="1200" b="1" dirty="0" smtClean="0">
                <a:latin typeface="Arial" panose="020B0604020202020204" pitchFamily="34" charset="0"/>
                <a:cs typeface="Arial" panose="020B0604020202020204" pitchFamily="34" charset="0"/>
              </a:rPr>
              <a:t>5/29/18</a:t>
            </a:r>
            <a:endParaRPr lang="en-US" sz="1200" b="1" dirty="0">
              <a:latin typeface="Arial" panose="020B0604020202020204" pitchFamily="34" charset="0"/>
              <a:cs typeface="Arial" panose="020B0604020202020204" pitchFamily="34" charset="0"/>
            </a:endParaRPr>
          </a:p>
        </p:txBody>
      </p:sp>
      <p:cxnSp>
        <p:nvCxnSpPr>
          <p:cNvPr id="20" name="Straight Connector 19"/>
          <p:cNvCxnSpPr>
            <a:endCxn id="19" idx="2"/>
          </p:cNvCxnSpPr>
          <p:nvPr/>
        </p:nvCxnSpPr>
        <p:spPr>
          <a:xfrm flipV="1">
            <a:off x="5035115" y="4758146"/>
            <a:ext cx="0" cy="166924"/>
          </a:xfrm>
          <a:prstGeom prst="line">
            <a:avLst/>
          </a:prstGeom>
        </p:spPr>
        <p:style>
          <a:lnRef idx="1">
            <a:schemeClr val="accent1"/>
          </a:lnRef>
          <a:fillRef idx="0">
            <a:schemeClr val="accent1"/>
          </a:fillRef>
          <a:effectRef idx="0">
            <a:schemeClr val="accent1"/>
          </a:effectRef>
          <a:fontRef idx="minor">
            <a:schemeClr val="tx1"/>
          </a:fontRef>
        </p:style>
      </p:cxnSp>
      <p:sp>
        <p:nvSpPr>
          <p:cNvPr id="22"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21</a:t>
            </a:fld>
            <a:endParaRPr lang="en-US" dirty="0">
              <a:solidFill>
                <a:schemeClr val="bg1"/>
              </a:solidFill>
            </a:endParaRPr>
          </a:p>
        </p:txBody>
      </p:sp>
      <p:sp>
        <p:nvSpPr>
          <p:cNvPr id="23"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12996538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534400" cy="4114800"/>
          </a:xfrm>
        </p:spPr>
        <p:txBody>
          <a:bodyPr/>
          <a:lstStyle/>
          <a:p>
            <a:pPr marL="0" lvl="0" indent="0">
              <a:buNone/>
            </a:pPr>
            <a:endParaRPr lang="en-US" dirty="0" smtClean="0"/>
          </a:p>
          <a:p>
            <a:pPr marL="0" indent="0">
              <a:buNone/>
            </a:pPr>
            <a:endParaRPr lang="en-US" dirty="0"/>
          </a:p>
        </p:txBody>
      </p:sp>
      <p:sp>
        <p:nvSpPr>
          <p:cNvPr id="3" name="Title 2"/>
          <p:cNvSpPr>
            <a:spLocks noGrp="1"/>
          </p:cNvSpPr>
          <p:nvPr>
            <p:ph type="title"/>
          </p:nvPr>
        </p:nvSpPr>
        <p:spPr/>
        <p:txBody>
          <a:bodyPr/>
          <a:lstStyle/>
          <a:p>
            <a:r>
              <a:rPr lang="en-US" sz="2800" dirty="0" smtClean="0"/>
              <a:t>New! Solar*Rewards and NEM Webpages</a:t>
            </a:r>
            <a:r>
              <a:rPr lang="en-US" b="1" dirty="0" smtClean="0"/>
              <a:t> </a:t>
            </a:r>
            <a:endParaRPr lang="en-US" sz="2800" b="1"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705"/>
          <a:stretch/>
        </p:blipFill>
        <p:spPr bwMode="auto">
          <a:xfrm>
            <a:off x="733425" y="1104900"/>
            <a:ext cx="3457575" cy="537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181100"/>
            <a:ext cx="3457575" cy="529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22</a:t>
            </a:fld>
            <a:endParaRPr lang="en-US" dirty="0">
              <a:solidFill>
                <a:schemeClr val="bg1"/>
              </a:solidFill>
            </a:endParaRPr>
          </a:p>
        </p:txBody>
      </p:sp>
    </p:spTree>
    <p:extLst>
      <p:ext uri="{BB962C8B-B14F-4D97-AF65-F5344CB8AC3E}">
        <p14:creationId xmlns:p14="http://schemas.microsoft.com/office/powerpoint/2010/main" val="3020559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534400" cy="4114800"/>
          </a:xfrm>
        </p:spPr>
        <p:txBody>
          <a:bodyPr/>
          <a:lstStyle/>
          <a:p>
            <a:pPr marL="0" lvl="0" indent="0">
              <a:buNone/>
            </a:pPr>
            <a:endParaRPr lang="en-US" dirty="0" smtClean="0"/>
          </a:p>
          <a:p>
            <a:pPr marL="0" indent="0">
              <a:buNone/>
            </a:pPr>
            <a:endParaRPr lang="en-US" dirty="0"/>
          </a:p>
        </p:txBody>
      </p:sp>
      <p:sp>
        <p:nvSpPr>
          <p:cNvPr id="3" name="Title 2"/>
          <p:cNvSpPr>
            <a:spLocks noGrp="1"/>
          </p:cNvSpPr>
          <p:nvPr>
            <p:ph type="title"/>
          </p:nvPr>
        </p:nvSpPr>
        <p:spPr/>
        <p:txBody>
          <a:bodyPr/>
          <a:lstStyle/>
          <a:p>
            <a:r>
              <a:rPr lang="en-US" sz="2800" dirty="0" smtClean="0"/>
              <a:t>New! Participant Information Webpage</a:t>
            </a:r>
            <a:r>
              <a:rPr lang="en-US" b="1" dirty="0" smtClean="0"/>
              <a:t> </a:t>
            </a:r>
            <a:endParaRPr lang="en-US" sz="2800" b="1"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675" y="1704975"/>
            <a:ext cx="5200650" cy="454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23</a:t>
            </a:fld>
            <a:endParaRPr lang="en-US" dirty="0">
              <a:solidFill>
                <a:schemeClr val="bg1"/>
              </a:solidFill>
            </a:endParaRPr>
          </a:p>
        </p:txBody>
      </p:sp>
    </p:spTree>
    <p:extLst>
      <p:ext uri="{BB962C8B-B14F-4D97-AF65-F5344CB8AC3E}">
        <p14:creationId xmlns:p14="http://schemas.microsoft.com/office/powerpoint/2010/main" val="502887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534400" cy="4114800"/>
          </a:xfrm>
        </p:spPr>
        <p:txBody>
          <a:bodyPr/>
          <a:lstStyle/>
          <a:p>
            <a:r>
              <a:rPr lang="en-US" dirty="0" smtClean="0"/>
              <a:t>Continue to review battery design packages in greater detail prior to application submittal so that subsequent submissions of that design should have fast approval.</a:t>
            </a:r>
          </a:p>
          <a:p>
            <a:pPr lvl="1"/>
            <a:r>
              <a:rPr lang="en-US" dirty="0" smtClean="0"/>
              <a:t>Reviewed six different design combinations so far</a:t>
            </a:r>
          </a:p>
          <a:p>
            <a:pPr lvl="1"/>
            <a:r>
              <a:rPr lang="en-US" dirty="0" smtClean="0"/>
              <a:t>Host continual training with engineers on battery review procedures</a:t>
            </a:r>
          </a:p>
          <a:p>
            <a:pPr lvl="1"/>
            <a:r>
              <a:rPr lang="en-US" dirty="0" smtClean="0"/>
              <a:t>Just over 10% Completed and over 60% in Final Documentation</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r>
              <a:rPr lang="en-US" dirty="0"/>
              <a:t>Reach out </a:t>
            </a:r>
            <a:r>
              <a:rPr lang="en-US"/>
              <a:t>to </a:t>
            </a:r>
            <a:r>
              <a:rPr lang="en-US" smtClean="0"/>
              <a:t>CObattery@xcelenergy.com </a:t>
            </a:r>
            <a:r>
              <a:rPr lang="en-US" dirty="0" smtClean="0"/>
              <a:t>to ask questions or submit a battery review package: attestation, manuals, one-line</a:t>
            </a:r>
            <a:endParaRPr lang="en-US" dirty="0"/>
          </a:p>
          <a:p>
            <a:pPr lvl="1"/>
            <a:endParaRPr lang="en-US" dirty="0" smtClean="0"/>
          </a:p>
          <a:p>
            <a:pPr lvl="1"/>
            <a:endParaRPr lang="en-US" dirty="0"/>
          </a:p>
          <a:p>
            <a:pPr lvl="0"/>
            <a:endParaRPr lang="en-US" dirty="0" smtClean="0"/>
          </a:p>
          <a:p>
            <a:pPr marL="0" indent="0">
              <a:buNone/>
            </a:pPr>
            <a:endParaRPr lang="en-US" dirty="0"/>
          </a:p>
        </p:txBody>
      </p:sp>
      <p:sp>
        <p:nvSpPr>
          <p:cNvPr id="3" name="Title 2"/>
          <p:cNvSpPr>
            <a:spLocks noGrp="1"/>
          </p:cNvSpPr>
          <p:nvPr>
            <p:ph type="title"/>
          </p:nvPr>
        </p:nvSpPr>
        <p:spPr/>
        <p:txBody>
          <a:bodyPr/>
          <a:lstStyle/>
          <a:p>
            <a:r>
              <a:rPr lang="en-US" sz="2800" dirty="0" smtClean="0"/>
              <a:t>Battery Interconnection Update</a:t>
            </a:r>
            <a:r>
              <a:rPr lang="en-US" b="1" dirty="0" smtClean="0"/>
              <a:t> </a:t>
            </a:r>
            <a:endParaRPr lang="en-US" sz="2800" b="1"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graphicFrame>
        <p:nvGraphicFramePr>
          <p:cNvPr id="6" name="Table 5"/>
          <p:cNvGraphicFramePr>
            <a:graphicFrameLocks noGrp="1"/>
          </p:cNvGraphicFramePr>
          <p:nvPr>
            <p:extLst>
              <p:ext uri="{D42A27DB-BD31-4B8C-83A1-F6EECF244321}">
                <p14:modId xmlns:p14="http://schemas.microsoft.com/office/powerpoint/2010/main" val="3542353483"/>
              </p:ext>
            </p:extLst>
          </p:nvPr>
        </p:nvGraphicFramePr>
        <p:xfrm>
          <a:off x="152399" y="3581400"/>
          <a:ext cx="8839202" cy="1531620"/>
        </p:xfrm>
        <a:graphic>
          <a:graphicData uri="http://schemas.openxmlformats.org/drawingml/2006/table">
            <a:tbl>
              <a:tblPr/>
              <a:tblGrid>
                <a:gridCol w="1862849"/>
                <a:gridCol w="1099386"/>
                <a:gridCol w="1112959"/>
                <a:gridCol w="954007"/>
                <a:gridCol w="1217620"/>
                <a:gridCol w="1017950"/>
                <a:gridCol w="888630"/>
                <a:gridCol w="685801"/>
              </a:tblGrid>
              <a:tr h="571500">
                <a:tc>
                  <a:txBody>
                    <a:bodyPr/>
                    <a:lstStyle/>
                    <a:p>
                      <a:pPr algn="ctr" fontAlgn="ctr"/>
                      <a:r>
                        <a:rPr lang="en-US" sz="1400" b="1" i="0" u="none" strike="noStrike" dirty="0">
                          <a:solidFill>
                            <a:srgbClr val="000000"/>
                          </a:solidFill>
                          <a:effectLst/>
                          <a:latin typeface="Calibri"/>
                        </a:rPr>
                        <a:t>Product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Solar Installation Details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Documents </a:t>
                      </a:r>
                      <a:r>
                        <a:rPr lang="en-US" sz="1400" b="1" i="0" u="none" strike="noStrike" dirty="0" smtClean="0">
                          <a:solidFill>
                            <a:srgbClr val="000000"/>
                          </a:solidFill>
                          <a:effectLst/>
                          <a:latin typeface="Calibri"/>
                        </a:rPr>
                        <a:t>&amp; </a:t>
                      </a:r>
                      <a:r>
                        <a:rPr lang="en-US" sz="1400" b="1" i="0" u="none" strike="noStrike" dirty="0">
                          <a:solidFill>
                            <a:srgbClr val="000000"/>
                          </a:solidFill>
                          <a:effectLst/>
                          <a:latin typeface="Calibri"/>
                        </a:rPr>
                        <a:t>Payments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libri"/>
                        </a:rPr>
                        <a:t>Engineering Review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libri"/>
                        </a:rPr>
                        <a:t>Final Documentation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libri"/>
                        </a:rPr>
                        <a:t>Meter Installation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libri"/>
                        </a:rPr>
                        <a:t>Completed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libri"/>
                        </a:rPr>
                        <a:t>Total</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r" fontAlgn="b"/>
                      <a:r>
                        <a:rPr lang="en-US" sz="1400" b="1" i="0" u="none" strike="noStrike">
                          <a:solidFill>
                            <a:srgbClr val="000000"/>
                          </a:solidFill>
                          <a:effectLst/>
                          <a:latin typeface="Calibri"/>
                        </a:rPr>
                        <a:t>New Solar + Battery: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225</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r" fontAlgn="b"/>
                      <a:r>
                        <a:rPr lang="en-US" sz="1400" b="1" i="0" u="none" strike="noStrike">
                          <a:solidFill>
                            <a:srgbClr val="000000"/>
                          </a:solidFill>
                          <a:effectLst/>
                          <a:latin typeface="Calibri"/>
                        </a:rPr>
                        <a:t>Standalone/Retrofit Battery: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a:rPr>
                        <a:t>38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0025">
                <a:tc>
                  <a:txBody>
                    <a:bodyPr/>
                    <a:lstStyle/>
                    <a:p>
                      <a:pPr algn="r" fontAlgn="b"/>
                      <a:r>
                        <a:rPr lang="en-US" sz="1400" b="1" i="0" u="none" strike="noStrike">
                          <a:solidFill>
                            <a:srgbClr val="000000"/>
                          </a:solidFill>
                          <a:effectLst/>
                          <a:latin typeface="Calibri"/>
                        </a:rPr>
                        <a:t>Grand Total: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166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a:rPr>
                        <a:t>263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24</a:t>
            </a:fld>
            <a:endParaRPr lang="en-US" dirty="0">
              <a:solidFill>
                <a:schemeClr val="bg1"/>
              </a:solidFill>
            </a:endParaRPr>
          </a:p>
        </p:txBody>
      </p:sp>
    </p:spTree>
    <p:extLst>
      <p:ext uri="{BB962C8B-B14F-4D97-AF65-F5344CB8AC3E}">
        <p14:creationId xmlns:p14="http://schemas.microsoft.com/office/powerpoint/2010/main" val="32460081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990600"/>
            <a:ext cx="8466161" cy="4800600"/>
          </a:xfrm>
        </p:spPr>
        <p:txBody>
          <a:bodyPr/>
          <a:lstStyle/>
          <a:p>
            <a:r>
              <a:rPr lang="en-US" dirty="0" smtClean="0"/>
              <a:t>Subscriber participation uptick in 2017</a:t>
            </a:r>
          </a:p>
          <a:p>
            <a:pPr lvl="1"/>
            <a:r>
              <a:rPr lang="en-US" dirty="0" smtClean="0"/>
              <a:t>Program participation grew by nearly 25%</a:t>
            </a:r>
          </a:p>
          <a:p>
            <a:pPr lvl="1"/>
            <a:r>
              <a:rPr lang="en-US" dirty="0" smtClean="0"/>
              <a:t>Average subscriber received a bill credit of $168.87</a:t>
            </a:r>
          </a:p>
          <a:p>
            <a:pPr lvl="1"/>
            <a:endParaRPr lang="en-US" dirty="0" smtClean="0"/>
          </a:p>
        </p:txBody>
      </p:sp>
      <p:sp>
        <p:nvSpPr>
          <p:cNvPr id="3" name="Title 2"/>
          <p:cNvSpPr>
            <a:spLocks noGrp="1"/>
          </p:cNvSpPr>
          <p:nvPr>
            <p:ph type="title"/>
          </p:nvPr>
        </p:nvSpPr>
        <p:spPr/>
        <p:txBody>
          <a:bodyPr/>
          <a:lstStyle/>
          <a:p>
            <a:r>
              <a:rPr lang="en-US" sz="2800" dirty="0" smtClean="0"/>
              <a:t>Solar*Rewards Community</a:t>
            </a:r>
            <a:endParaRPr lang="en-US" sz="2800"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graphicFrame>
        <p:nvGraphicFramePr>
          <p:cNvPr id="5" name="Chart 4"/>
          <p:cNvGraphicFramePr>
            <a:graphicFrameLocks/>
          </p:cNvGraphicFramePr>
          <p:nvPr>
            <p:extLst>
              <p:ext uri="{D42A27DB-BD31-4B8C-83A1-F6EECF244321}">
                <p14:modId xmlns:p14="http://schemas.microsoft.com/office/powerpoint/2010/main" val="3583657898"/>
              </p:ext>
            </p:extLst>
          </p:nvPr>
        </p:nvGraphicFramePr>
        <p:xfrm>
          <a:off x="990600" y="2057400"/>
          <a:ext cx="7315200" cy="4595812"/>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25</a:t>
            </a:fld>
            <a:endParaRPr lang="en-US" dirty="0">
              <a:solidFill>
                <a:schemeClr val="bg1"/>
              </a:solidFill>
            </a:endParaRPr>
          </a:p>
        </p:txBody>
      </p:sp>
    </p:spTree>
    <p:extLst>
      <p:ext uri="{BB962C8B-B14F-4D97-AF65-F5344CB8AC3E}">
        <p14:creationId xmlns:p14="http://schemas.microsoft.com/office/powerpoint/2010/main" val="17213008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3498291363"/>
              </p:ext>
            </p:extLst>
          </p:nvPr>
        </p:nvGraphicFramePr>
        <p:xfrm>
          <a:off x="381000" y="1219200"/>
          <a:ext cx="8339137" cy="5250656"/>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p:txBody>
          <a:bodyPr/>
          <a:lstStyle/>
          <a:p>
            <a:r>
              <a:rPr lang="en-US" sz="2800" dirty="0" smtClean="0"/>
              <a:t>Solar*Rewards Community</a:t>
            </a:r>
            <a:endParaRPr lang="en-US" sz="2800" dirty="0"/>
          </a:p>
        </p:txBody>
      </p:sp>
      <p:sp>
        <p:nvSpPr>
          <p:cNvPr id="7"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26</a:t>
            </a:fld>
            <a:endParaRPr lang="en-US" dirty="0">
              <a:solidFill>
                <a:schemeClr val="bg1"/>
              </a:solidFill>
            </a:endParaRPr>
          </a:p>
        </p:txBody>
      </p:sp>
    </p:spTree>
    <p:extLst>
      <p:ext uri="{BB962C8B-B14F-4D97-AF65-F5344CB8AC3E}">
        <p14:creationId xmlns:p14="http://schemas.microsoft.com/office/powerpoint/2010/main" val="995699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t>2018 Q1 Forecast</a:t>
            </a:r>
          </a:p>
          <a:p>
            <a:pPr lvl="1"/>
            <a:r>
              <a:rPr lang="en-US" dirty="0" smtClean="0"/>
              <a:t>6MW planned to be interconnected by mid March</a:t>
            </a:r>
          </a:p>
          <a:p>
            <a:pPr lvl="1"/>
            <a:r>
              <a:rPr lang="en-US" dirty="0" smtClean="0"/>
              <a:t>&gt;1/3</a:t>
            </a:r>
            <a:r>
              <a:rPr lang="en-US" baseline="30000" dirty="0" smtClean="0"/>
              <a:t>rd</a:t>
            </a:r>
            <a:r>
              <a:rPr lang="en-US" dirty="0" smtClean="0"/>
              <a:t> of 2016 RFP projects are in study or have an IA already</a:t>
            </a:r>
          </a:p>
          <a:p>
            <a:pPr lvl="1"/>
            <a:r>
              <a:rPr lang="en-US" dirty="0" smtClean="0"/>
              <a:t>80% of 2016 Standard Offer projects have IAs signed or issued</a:t>
            </a:r>
          </a:p>
          <a:p>
            <a:pPr lvl="2"/>
            <a:r>
              <a:rPr lang="en-US" dirty="0" smtClean="0"/>
              <a:t>Many targeting Q2 and Q3 interconnections</a:t>
            </a:r>
          </a:p>
          <a:p>
            <a:pPr lvl="1"/>
            <a:r>
              <a:rPr lang="en-US" dirty="0" smtClean="0"/>
              <a:t>Program expected to double total interconnections 2018</a:t>
            </a:r>
          </a:p>
          <a:p>
            <a:pPr lvl="1"/>
            <a:r>
              <a:rPr lang="en-US" dirty="0" smtClean="0"/>
              <a:t>Release 2017 RFP, 2018 Low Income RFP, 2016 Standard Offer and other associated offerings </a:t>
            </a:r>
            <a:endParaRPr lang="en-US" dirty="0"/>
          </a:p>
        </p:txBody>
      </p:sp>
      <p:sp>
        <p:nvSpPr>
          <p:cNvPr id="6" name="Title 2"/>
          <p:cNvSpPr>
            <a:spLocks noGrp="1"/>
          </p:cNvSpPr>
          <p:nvPr>
            <p:ph type="title"/>
          </p:nvPr>
        </p:nvSpPr>
        <p:spPr>
          <a:xfrm>
            <a:off x="304800" y="493421"/>
            <a:ext cx="7010400" cy="878179"/>
          </a:xfrm>
        </p:spPr>
        <p:txBody>
          <a:bodyPr/>
          <a:lstStyle/>
          <a:p>
            <a:r>
              <a:rPr lang="en-US" sz="2800" dirty="0" smtClean="0"/>
              <a:t>Solar*Rewards Community</a:t>
            </a:r>
            <a:endParaRPr lang="en-US" sz="2800" dirty="0"/>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27</a:t>
            </a:fld>
            <a:endParaRPr lang="en-US" dirty="0">
              <a:solidFill>
                <a:schemeClr val="bg1"/>
              </a:solidFill>
            </a:endParaRPr>
          </a:p>
        </p:txBody>
      </p:sp>
      <p:sp>
        <p:nvSpPr>
          <p:cNvPr id="9"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2712605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dirty="0" smtClean="0"/>
              <a:t>Eligibility Screening</a:t>
            </a:r>
          </a:p>
          <a:p>
            <a:pPr lvl="1"/>
            <a:r>
              <a:rPr lang="en-US" dirty="0" smtClean="0"/>
              <a:t>Was bid submitted before the RFP closed?</a:t>
            </a:r>
          </a:p>
          <a:p>
            <a:pPr lvl="1"/>
            <a:r>
              <a:rPr lang="en-US" dirty="0" smtClean="0"/>
              <a:t>Did it included required bid fee?</a:t>
            </a:r>
          </a:p>
          <a:p>
            <a:pPr lvl="1"/>
            <a:r>
              <a:rPr lang="en-US" dirty="0" smtClean="0"/>
              <a:t>Were all bid forms completed?</a:t>
            </a:r>
          </a:p>
          <a:p>
            <a:pPr lvl="1"/>
            <a:r>
              <a:rPr lang="en-US" dirty="0" smtClean="0"/>
              <a:t>Does proposed system qualify as a community solar garden?</a:t>
            </a:r>
          </a:p>
          <a:p>
            <a:pPr lvl="1"/>
            <a:r>
              <a:rPr lang="en-US" dirty="0" smtClean="0"/>
              <a:t>Is proposed interconnection within 18 months of award?</a:t>
            </a:r>
          </a:p>
          <a:p>
            <a:pPr lvl="1"/>
            <a:r>
              <a:rPr lang="en-US" dirty="0" smtClean="0"/>
              <a:t>Will the proposed system use approved technologies?</a:t>
            </a:r>
          </a:p>
          <a:p>
            <a:pPr lvl="1"/>
            <a:r>
              <a:rPr lang="en-US" dirty="0" smtClean="0"/>
              <a:t>Did the bid have a REC price based on production or up-front payment?</a:t>
            </a:r>
          </a:p>
        </p:txBody>
      </p:sp>
      <p:sp>
        <p:nvSpPr>
          <p:cNvPr id="2" name="Title 1"/>
          <p:cNvSpPr>
            <a:spLocks noGrp="1"/>
          </p:cNvSpPr>
          <p:nvPr>
            <p:ph type="title"/>
          </p:nvPr>
        </p:nvSpPr>
        <p:spPr>
          <a:xfrm>
            <a:off x="304800" y="493421"/>
            <a:ext cx="8229600" cy="878179"/>
          </a:xfrm>
        </p:spPr>
        <p:txBody>
          <a:bodyPr/>
          <a:lstStyle/>
          <a:p>
            <a:r>
              <a:rPr lang="en-US" sz="2800" dirty="0" smtClean="0"/>
              <a:t>Low-income SR*C RFP - Bid Review Screens</a:t>
            </a:r>
            <a:endParaRPr lang="en-US" sz="2800" dirty="0"/>
          </a:p>
        </p:txBody>
      </p:sp>
      <p:sp>
        <p:nvSpPr>
          <p:cNvPr id="5"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6" name="Rectangle 5"/>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28</a:t>
            </a:fld>
            <a:endParaRPr lang="en-US" dirty="0">
              <a:solidFill>
                <a:schemeClr val="bg1"/>
              </a:solidFill>
            </a:endParaRPr>
          </a:p>
        </p:txBody>
      </p:sp>
    </p:spTree>
    <p:extLst>
      <p:ext uri="{BB962C8B-B14F-4D97-AF65-F5344CB8AC3E}">
        <p14:creationId xmlns:p14="http://schemas.microsoft.com/office/powerpoint/2010/main" val="39586956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534400" cy="4114800"/>
          </a:xfrm>
        </p:spPr>
        <p:txBody>
          <a:bodyPr/>
          <a:lstStyle/>
          <a:p>
            <a:r>
              <a:rPr lang="en-US" dirty="0" smtClean="0"/>
              <a:t>Non-Economic Factors</a:t>
            </a:r>
          </a:p>
          <a:p>
            <a:pPr lvl="1"/>
            <a:r>
              <a:rPr lang="en-US" dirty="0" smtClean="0"/>
              <a:t>Energy &amp; REC production</a:t>
            </a:r>
          </a:p>
          <a:p>
            <a:pPr lvl="1"/>
            <a:r>
              <a:rPr lang="en-US" dirty="0" smtClean="0"/>
              <a:t>Developer experience</a:t>
            </a:r>
          </a:p>
          <a:p>
            <a:pPr lvl="1"/>
            <a:r>
              <a:rPr lang="en-US" dirty="0" smtClean="0"/>
              <a:t>Additional commitments to low-income subscribers may include, but not limited to:</a:t>
            </a:r>
          </a:p>
          <a:p>
            <a:pPr lvl="2"/>
            <a:r>
              <a:rPr lang="en-US" dirty="0" smtClean="0"/>
              <a:t>Percentage Bill Reduction</a:t>
            </a:r>
          </a:p>
          <a:p>
            <a:pPr lvl="2"/>
            <a:r>
              <a:rPr lang="en-US" dirty="0" smtClean="0"/>
              <a:t>Job Training</a:t>
            </a:r>
          </a:p>
          <a:p>
            <a:pPr lvl="2"/>
            <a:r>
              <a:rPr lang="en-US" dirty="0" smtClean="0"/>
              <a:t>EE Measures</a:t>
            </a:r>
          </a:p>
          <a:p>
            <a:pPr lvl="1"/>
            <a:r>
              <a:rPr lang="en-US" dirty="0" smtClean="0"/>
              <a:t>Construction Schedule</a:t>
            </a:r>
          </a:p>
          <a:p>
            <a:pPr lvl="1"/>
            <a:r>
              <a:rPr lang="en-US" dirty="0" smtClean="0"/>
              <a:t>Geographic Location</a:t>
            </a:r>
          </a:p>
          <a:p>
            <a:r>
              <a:rPr lang="en-US" dirty="0" smtClean="0"/>
              <a:t>Economic </a:t>
            </a:r>
            <a:r>
              <a:rPr lang="en-US" dirty="0"/>
              <a:t>Analysis</a:t>
            </a:r>
          </a:p>
          <a:p>
            <a:pPr lvl="1"/>
            <a:r>
              <a:rPr lang="en-US" dirty="0" smtClean="0"/>
              <a:t>Net present value comparison</a:t>
            </a:r>
          </a:p>
          <a:p>
            <a:pPr lvl="1"/>
            <a:r>
              <a:rPr lang="en-US" dirty="0" smtClean="0"/>
              <a:t>Potential Bill Credit costs evaluated based on subscriber commitments &amp; estimated production </a:t>
            </a:r>
            <a:endParaRPr lang="en-US" dirty="0"/>
          </a:p>
          <a:p>
            <a:endParaRPr lang="en-US" dirty="0" smtClean="0"/>
          </a:p>
        </p:txBody>
      </p:sp>
      <p:sp>
        <p:nvSpPr>
          <p:cNvPr id="3" name="Title 2"/>
          <p:cNvSpPr>
            <a:spLocks noGrp="1"/>
          </p:cNvSpPr>
          <p:nvPr>
            <p:ph type="title"/>
          </p:nvPr>
        </p:nvSpPr>
        <p:spPr/>
        <p:txBody>
          <a:bodyPr/>
          <a:lstStyle/>
          <a:p>
            <a:r>
              <a:rPr lang="en-US" sz="2800" dirty="0"/>
              <a:t>Low-income SR*C </a:t>
            </a:r>
            <a:r>
              <a:rPr lang="en-US" sz="2800" dirty="0" smtClean="0"/>
              <a:t>RFP: Scoring </a:t>
            </a:r>
            <a:r>
              <a:rPr lang="en-US" sz="2800" dirty="0"/>
              <a:t>Criteria </a:t>
            </a:r>
          </a:p>
        </p:txBody>
      </p:sp>
      <p:sp>
        <p:nvSpPr>
          <p:cNvPr id="6"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7" name="Rectangle 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29</a:t>
            </a:fld>
            <a:endParaRPr lang="en-US" dirty="0">
              <a:solidFill>
                <a:schemeClr val="bg1"/>
              </a:solidFill>
            </a:endParaRPr>
          </a:p>
        </p:txBody>
      </p:sp>
    </p:spTree>
    <p:extLst>
      <p:ext uri="{BB962C8B-B14F-4D97-AF65-F5344CB8AC3E}">
        <p14:creationId xmlns:p14="http://schemas.microsoft.com/office/powerpoint/2010/main" val="9292942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Net present value comparison utilized to rank the costs of CSGs on a comparable basis.</a:t>
            </a:r>
          </a:p>
          <a:p>
            <a:endParaRPr lang="en-US" dirty="0" smtClean="0"/>
          </a:p>
          <a:p>
            <a:r>
              <a:rPr lang="en-US" dirty="0" smtClean="0"/>
              <a:t>Projects tiered:</a:t>
            </a:r>
          </a:p>
          <a:p>
            <a:pPr lvl="1"/>
            <a:r>
              <a:rPr lang="en-US" dirty="0" smtClean="0"/>
              <a:t>1st Tier: all </a:t>
            </a:r>
            <a:r>
              <a:rPr lang="en-US" dirty="0"/>
              <a:t>projects less than </a:t>
            </a:r>
            <a:r>
              <a:rPr lang="en-US" dirty="0" smtClean="0"/>
              <a:t>2 X </a:t>
            </a:r>
            <a:r>
              <a:rPr lang="en-US" dirty="0"/>
              <a:t>of the lowest bid (i.e. </a:t>
            </a:r>
            <a:r>
              <a:rPr lang="en-US" dirty="0" smtClean="0"/>
              <a:t>$10 </a:t>
            </a:r>
            <a:r>
              <a:rPr lang="en-US" dirty="0"/>
              <a:t>X</a:t>
            </a:r>
            <a:r>
              <a:rPr lang="en-US" dirty="0" smtClean="0"/>
              <a:t> </a:t>
            </a:r>
            <a:r>
              <a:rPr lang="en-US" dirty="0"/>
              <a:t>2 = </a:t>
            </a:r>
            <a:r>
              <a:rPr lang="en-US" dirty="0" smtClean="0"/>
              <a:t>$20)  </a:t>
            </a:r>
            <a:endParaRPr lang="en-US" dirty="0"/>
          </a:p>
          <a:p>
            <a:pPr lvl="1"/>
            <a:r>
              <a:rPr lang="en-US" dirty="0" smtClean="0"/>
              <a:t>2nd Tier: all </a:t>
            </a:r>
            <a:r>
              <a:rPr lang="en-US" dirty="0"/>
              <a:t>projects within </a:t>
            </a:r>
            <a:r>
              <a:rPr lang="en-US" dirty="0" smtClean="0"/>
              <a:t>2-4 X </a:t>
            </a:r>
            <a:r>
              <a:rPr lang="en-US" dirty="0"/>
              <a:t>of the lowest bid </a:t>
            </a:r>
            <a:r>
              <a:rPr lang="en-US" dirty="0" smtClean="0"/>
              <a:t>(&gt;$20 </a:t>
            </a:r>
            <a:r>
              <a:rPr lang="en-US" dirty="0"/>
              <a:t>to </a:t>
            </a:r>
            <a:r>
              <a:rPr lang="en-US" dirty="0" smtClean="0"/>
              <a:t>$40)</a:t>
            </a:r>
            <a:endParaRPr lang="en-US" dirty="0"/>
          </a:p>
          <a:p>
            <a:pPr lvl="1"/>
            <a:r>
              <a:rPr lang="en-US" dirty="0" smtClean="0"/>
              <a:t>3rd Tier: </a:t>
            </a:r>
            <a:r>
              <a:rPr lang="en-US" dirty="0"/>
              <a:t>all projects within </a:t>
            </a:r>
            <a:r>
              <a:rPr lang="en-US" dirty="0" smtClean="0"/>
              <a:t>4-6 X </a:t>
            </a:r>
            <a:r>
              <a:rPr lang="en-US" dirty="0"/>
              <a:t>of the lowest bid </a:t>
            </a:r>
            <a:r>
              <a:rPr lang="en-US" dirty="0" smtClean="0"/>
              <a:t>(&gt;$40 </a:t>
            </a:r>
            <a:r>
              <a:rPr lang="en-US" dirty="0"/>
              <a:t>to </a:t>
            </a:r>
            <a:r>
              <a:rPr lang="en-US" dirty="0" smtClean="0"/>
              <a:t>$60</a:t>
            </a:r>
            <a:r>
              <a:rPr lang="en-US" dirty="0"/>
              <a:t>) </a:t>
            </a:r>
            <a:endParaRPr lang="en-US" dirty="0" smtClean="0"/>
          </a:p>
          <a:p>
            <a:pPr lvl="1"/>
            <a:r>
              <a:rPr lang="en-US" dirty="0" smtClean="0"/>
              <a:t>4th Tier: </a:t>
            </a:r>
            <a:r>
              <a:rPr lang="en-US" dirty="0"/>
              <a:t>all projects within </a:t>
            </a:r>
            <a:r>
              <a:rPr lang="en-US" dirty="0" smtClean="0"/>
              <a:t>6-9 X </a:t>
            </a:r>
            <a:r>
              <a:rPr lang="en-US" dirty="0"/>
              <a:t>of the lowest bid </a:t>
            </a:r>
            <a:r>
              <a:rPr lang="en-US" dirty="0" smtClean="0"/>
              <a:t>(&gt;$60 </a:t>
            </a:r>
            <a:r>
              <a:rPr lang="en-US" dirty="0"/>
              <a:t>to </a:t>
            </a:r>
            <a:r>
              <a:rPr lang="en-US" dirty="0" smtClean="0"/>
              <a:t>$90)</a:t>
            </a:r>
            <a:endParaRPr lang="en-US" dirty="0"/>
          </a:p>
          <a:p>
            <a:pPr marL="457200" lvl="1" indent="0">
              <a:buNone/>
            </a:pPr>
            <a:endParaRPr lang="en-US" dirty="0" smtClean="0"/>
          </a:p>
          <a:p>
            <a:pPr marL="457200" lvl="1" indent="0">
              <a:buNone/>
            </a:pPr>
            <a:endParaRPr lang="en-US" dirty="0" smtClean="0"/>
          </a:p>
        </p:txBody>
      </p:sp>
      <p:sp>
        <p:nvSpPr>
          <p:cNvPr id="3" name="Title 2"/>
          <p:cNvSpPr>
            <a:spLocks noGrp="1"/>
          </p:cNvSpPr>
          <p:nvPr>
            <p:ph type="title"/>
          </p:nvPr>
        </p:nvSpPr>
        <p:spPr/>
        <p:txBody>
          <a:bodyPr/>
          <a:lstStyle/>
          <a:p>
            <a:r>
              <a:rPr lang="en-US" sz="2800" dirty="0"/>
              <a:t>Low-income SR*C </a:t>
            </a:r>
            <a:r>
              <a:rPr lang="en-US" sz="2800" dirty="0" smtClean="0"/>
              <a:t>RFP: Review Process</a:t>
            </a:r>
            <a:endParaRPr lang="en-US" sz="2800" dirty="0"/>
          </a:p>
        </p:txBody>
      </p:sp>
      <p:sp>
        <p:nvSpPr>
          <p:cNvPr id="6"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7" name="Rectangle 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30</a:t>
            </a:fld>
            <a:endParaRPr lang="en-US" dirty="0">
              <a:solidFill>
                <a:schemeClr val="bg1"/>
              </a:solidFill>
            </a:endParaRPr>
          </a:p>
        </p:txBody>
      </p:sp>
    </p:spTree>
    <p:extLst>
      <p:ext uri="{BB962C8B-B14F-4D97-AF65-F5344CB8AC3E}">
        <p14:creationId xmlns:p14="http://schemas.microsoft.com/office/powerpoint/2010/main" val="3325165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Projects within first tier are assigned scores based on additional commitments.</a:t>
            </a:r>
          </a:p>
          <a:p>
            <a:endParaRPr lang="en-US" dirty="0"/>
          </a:p>
          <a:p>
            <a:r>
              <a:rPr lang="en-US" dirty="0" smtClean="0"/>
              <a:t>Non-Economic factors are reviewed based on:</a:t>
            </a:r>
          </a:p>
          <a:p>
            <a:pPr lvl="1"/>
            <a:r>
              <a:rPr lang="en-US" dirty="0" smtClean="0"/>
              <a:t>Viability</a:t>
            </a:r>
          </a:p>
          <a:p>
            <a:pPr lvl="1"/>
            <a:r>
              <a:rPr lang="en-US" dirty="0" smtClean="0"/>
              <a:t>Enforceability</a:t>
            </a:r>
          </a:p>
          <a:p>
            <a:pPr lvl="1"/>
            <a:r>
              <a:rPr lang="en-US" dirty="0" smtClean="0"/>
              <a:t>Persistence</a:t>
            </a:r>
          </a:p>
          <a:p>
            <a:pPr lvl="1"/>
            <a:r>
              <a:rPr lang="en-US" dirty="0" smtClean="0"/>
              <a:t>Participation Criteria</a:t>
            </a:r>
          </a:p>
          <a:p>
            <a:pPr lvl="2"/>
            <a:r>
              <a:rPr lang="en-US" dirty="0" smtClean="0"/>
              <a:t>Customer Rate Class Mix</a:t>
            </a:r>
          </a:p>
          <a:p>
            <a:pPr lvl="2"/>
            <a:r>
              <a:rPr lang="en-US" dirty="0" smtClean="0"/>
              <a:t>End customer benefits received </a:t>
            </a:r>
          </a:p>
          <a:p>
            <a:pPr lvl="2"/>
            <a:r>
              <a:rPr lang="en-US" dirty="0" smtClean="0"/>
              <a:t>Energy Efficiency Audit Requirements </a:t>
            </a:r>
          </a:p>
          <a:p>
            <a:pPr lvl="1"/>
            <a:r>
              <a:rPr lang="en-US" dirty="0" smtClean="0"/>
              <a:t>‘Community’ qualification </a:t>
            </a:r>
          </a:p>
          <a:p>
            <a:pPr lvl="1"/>
            <a:endParaRPr lang="en-US" dirty="0"/>
          </a:p>
          <a:p>
            <a:pPr marL="457200" lvl="1" indent="0">
              <a:buNone/>
            </a:pPr>
            <a:r>
              <a:rPr lang="en-US" sz="1400" i="1" dirty="0" smtClean="0"/>
              <a:t>Clarifying questions are used to determine the feasibility of each non-economic commitment to understand any additional information that might be needed</a:t>
            </a:r>
          </a:p>
          <a:p>
            <a:pPr lvl="1"/>
            <a:endParaRPr lang="en-US" dirty="0"/>
          </a:p>
        </p:txBody>
      </p:sp>
      <p:sp>
        <p:nvSpPr>
          <p:cNvPr id="3" name="Title 2"/>
          <p:cNvSpPr>
            <a:spLocks noGrp="1"/>
          </p:cNvSpPr>
          <p:nvPr>
            <p:ph type="title"/>
          </p:nvPr>
        </p:nvSpPr>
        <p:spPr/>
        <p:txBody>
          <a:bodyPr/>
          <a:lstStyle/>
          <a:p>
            <a:r>
              <a:rPr lang="en-US" sz="2800" dirty="0"/>
              <a:t>Low-income SR*C </a:t>
            </a:r>
            <a:r>
              <a:rPr lang="en-US" sz="2800" dirty="0" smtClean="0"/>
              <a:t>RFP: Detailed Review</a:t>
            </a:r>
            <a:endParaRPr lang="en-US" sz="2800" dirty="0"/>
          </a:p>
        </p:txBody>
      </p:sp>
      <p:sp>
        <p:nvSpPr>
          <p:cNvPr id="6"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7" name="Rectangle 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31</a:t>
            </a:fld>
            <a:endParaRPr lang="en-US" dirty="0">
              <a:solidFill>
                <a:schemeClr val="bg1"/>
              </a:solidFill>
            </a:endParaRPr>
          </a:p>
        </p:txBody>
      </p:sp>
    </p:spTree>
    <p:extLst>
      <p:ext uri="{BB962C8B-B14F-4D97-AF65-F5344CB8AC3E}">
        <p14:creationId xmlns:p14="http://schemas.microsoft.com/office/powerpoint/2010/main" val="3368306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Present table mix of all bids showing their tier, additional commitments, and any other relevant information with ranking and justification to Xcel Energy leadership.</a:t>
            </a:r>
            <a:br>
              <a:rPr lang="en-US" dirty="0" smtClean="0"/>
            </a:br>
            <a:endParaRPr lang="en-US" dirty="0" smtClean="0"/>
          </a:p>
          <a:p>
            <a:r>
              <a:rPr lang="en-US" dirty="0" smtClean="0"/>
              <a:t>Review with PUC Staff. </a:t>
            </a:r>
            <a:br>
              <a:rPr lang="en-US" dirty="0" smtClean="0"/>
            </a:br>
            <a:endParaRPr lang="en-US" dirty="0" smtClean="0"/>
          </a:p>
          <a:p>
            <a:r>
              <a:rPr lang="en-US" dirty="0" smtClean="0"/>
              <a:t>Send notices to RFP winners outlining post-bid requirements and portal access.</a:t>
            </a:r>
            <a:br>
              <a:rPr lang="en-US" dirty="0" smtClean="0"/>
            </a:br>
            <a:endParaRPr lang="en-US" dirty="0" smtClean="0"/>
          </a:p>
          <a:p>
            <a:r>
              <a:rPr lang="en-US" dirty="0" smtClean="0"/>
              <a:t>Inform non-winning bids. </a:t>
            </a:r>
            <a:endParaRPr lang="en-US" dirty="0"/>
          </a:p>
        </p:txBody>
      </p:sp>
      <p:sp>
        <p:nvSpPr>
          <p:cNvPr id="3" name="Title 2"/>
          <p:cNvSpPr>
            <a:spLocks noGrp="1"/>
          </p:cNvSpPr>
          <p:nvPr>
            <p:ph type="title"/>
          </p:nvPr>
        </p:nvSpPr>
        <p:spPr/>
        <p:txBody>
          <a:bodyPr/>
          <a:lstStyle/>
          <a:p>
            <a:r>
              <a:rPr lang="en-US" sz="2800" dirty="0"/>
              <a:t>Low-income SR*C </a:t>
            </a:r>
            <a:r>
              <a:rPr lang="en-US" sz="2800" dirty="0" smtClean="0"/>
              <a:t>RFP: Awarding Process</a:t>
            </a:r>
            <a:endParaRPr lang="en-US" sz="2800" dirty="0"/>
          </a:p>
        </p:txBody>
      </p:sp>
      <p:sp>
        <p:nvSpPr>
          <p:cNvPr id="6"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7" name="Rectangle 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32</a:t>
            </a:fld>
            <a:endParaRPr lang="en-US" dirty="0">
              <a:solidFill>
                <a:schemeClr val="bg1"/>
              </a:solidFill>
            </a:endParaRPr>
          </a:p>
        </p:txBody>
      </p:sp>
    </p:spTree>
    <p:extLst>
      <p:ext uri="{BB962C8B-B14F-4D97-AF65-F5344CB8AC3E}">
        <p14:creationId xmlns:p14="http://schemas.microsoft.com/office/powerpoint/2010/main" val="2403318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1456508879"/>
              </p:ext>
            </p:extLst>
          </p:nvPr>
        </p:nvGraphicFramePr>
        <p:xfrm>
          <a:off x="4648200" y="1905000"/>
          <a:ext cx="3276600" cy="3733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p:cNvSpPr>
            <a:spLocks noGrp="1"/>
          </p:cNvSpPr>
          <p:nvPr>
            <p:ph type="title"/>
          </p:nvPr>
        </p:nvSpPr>
        <p:spPr/>
        <p:txBody>
          <a:bodyPr/>
          <a:lstStyle/>
          <a:p>
            <a:r>
              <a:rPr lang="en-US" dirty="0" smtClean="0"/>
              <a:t>The state of customer-sited batteries</a:t>
            </a:r>
            <a:endParaRPr lang="en-US" dirty="0"/>
          </a:p>
        </p:txBody>
      </p:sp>
      <p:sp>
        <p:nvSpPr>
          <p:cNvPr id="13" name="TextBox 12"/>
          <p:cNvSpPr txBox="1"/>
          <p:nvPr/>
        </p:nvSpPr>
        <p:spPr>
          <a:xfrm>
            <a:off x="4724400" y="1143000"/>
            <a:ext cx="3657600" cy="762000"/>
          </a:xfrm>
          <a:prstGeom prst="rect">
            <a:avLst/>
          </a:prstGeom>
        </p:spPr>
        <p:txBody>
          <a:bodyPr vert="horz" wrap="square" lIns="91440" tIns="45720" rIns="91440" bIns="45720" rtlCol="0" anchor="ctr">
            <a:noAutofit/>
          </a:bodyPr>
          <a:lstStyle/>
          <a:p>
            <a:pPr algn="ctr"/>
            <a:r>
              <a:rPr lang="en-US" sz="1600" b="1" dirty="0" smtClean="0">
                <a:latin typeface="Arial" panose="020B0604020202020204" pitchFamily="34" charset="0"/>
                <a:cs typeface="Arial" panose="020B0604020202020204" pitchFamily="34" charset="0"/>
              </a:rPr>
              <a:t>Number of Residential Battery Applications, (2017-2018)*</a:t>
            </a:r>
          </a:p>
        </p:txBody>
      </p:sp>
      <p:sp>
        <p:nvSpPr>
          <p:cNvPr id="14" name="TextBox 13"/>
          <p:cNvSpPr txBox="1"/>
          <p:nvPr/>
        </p:nvSpPr>
        <p:spPr>
          <a:xfrm>
            <a:off x="7172324" y="3962400"/>
            <a:ext cx="1495425" cy="304800"/>
          </a:xfrm>
          <a:prstGeom prst="rect">
            <a:avLst/>
          </a:prstGeom>
        </p:spPr>
        <p:txBody>
          <a:bodyPr vert="horz" wrap="square" lIns="91440" tIns="45720" rIns="91440" bIns="45720" rtlCol="0" anchor="ctr">
            <a:noAutofit/>
          </a:bodyPr>
          <a:lstStyle/>
          <a:p>
            <a:r>
              <a:rPr lang="en-US" sz="1200" dirty="0" smtClean="0">
                <a:latin typeface="Arial" panose="020B0604020202020204" pitchFamily="34" charset="0"/>
                <a:cs typeface="Arial" panose="020B0604020202020204" pitchFamily="34" charset="0"/>
              </a:rPr>
              <a:t>In interconnection process (231)</a:t>
            </a:r>
          </a:p>
        </p:txBody>
      </p:sp>
      <p:sp>
        <p:nvSpPr>
          <p:cNvPr id="15" name="TextBox 14"/>
          <p:cNvSpPr txBox="1"/>
          <p:nvPr/>
        </p:nvSpPr>
        <p:spPr>
          <a:xfrm>
            <a:off x="7162799" y="2514600"/>
            <a:ext cx="1495425" cy="304800"/>
          </a:xfrm>
          <a:prstGeom prst="rect">
            <a:avLst/>
          </a:prstGeom>
        </p:spPr>
        <p:txBody>
          <a:bodyPr vert="horz" wrap="square" lIns="91440" tIns="45720" rIns="91440" bIns="45720" rtlCol="0" anchor="ctr">
            <a:noAutofit/>
          </a:bodyPr>
          <a:lstStyle/>
          <a:p>
            <a:r>
              <a:rPr lang="en-US" sz="1200" dirty="0" smtClean="0">
                <a:latin typeface="Arial" panose="020B0604020202020204" pitchFamily="34" charset="0"/>
                <a:cs typeface="Arial" panose="020B0604020202020204" pitchFamily="34" charset="0"/>
              </a:rPr>
              <a:t>Installed (30)</a:t>
            </a:r>
          </a:p>
        </p:txBody>
      </p:sp>
      <p:cxnSp>
        <p:nvCxnSpPr>
          <p:cNvPr id="17" name="Straight Connector 16"/>
          <p:cNvCxnSpPr/>
          <p:nvPr/>
        </p:nvCxnSpPr>
        <p:spPr>
          <a:xfrm>
            <a:off x="7010400" y="2667000"/>
            <a:ext cx="152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010400" y="4114800"/>
            <a:ext cx="152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2"/>
          </p:cNvCxnSpPr>
          <p:nvPr/>
        </p:nvCxnSpPr>
        <p:spPr>
          <a:xfrm>
            <a:off x="4572000" y="1295400"/>
            <a:ext cx="0" cy="4724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28600" y="1143000"/>
            <a:ext cx="4343400" cy="762000"/>
          </a:xfrm>
          <a:prstGeom prst="rect">
            <a:avLst/>
          </a:prstGeom>
        </p:spPr>
        <p:txBody>
          <a:bodyPr vert="horz" wrap="square" lIns="91440" tIns="45720" rIns="91440" bIns="45720" rtlCol="0" anchor="ctr">
            <a:noAutofit/>
          </a:bodyPr>
          <a:lstStyle/>
          <a:p>
            <a:pPr algn="ctr"/>
            <a:r>
              <a:rPr lang="en-US" sz="1600" b="1" dirty="0" smtClean="0">
                <a:latin typeface="Arial" panose="020B0604020202020204" pitchFamily="34" charset="0"/>
                <a:cs typeface="Arial" panose="020B0604020202020204" pitchFamily="34" charset="0"/>
              </a:rPr>
              <a:t>Stapleton Pilot</a:t>
            </a:r>
          </a:p>
        </p:txBody>
      </p:sp>
      <p:pic>
        <p:nvPicPr>
          <p:cNvPr id="1026" name="Picture 2" descr="H:\Batteries\Stapleton\EricMaurer\Stapleton Battery Install Selects\IMG_205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103059" y="2144319"/>
            <a:ext cx="2594482" cy="3200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62511" y="5638800"/>
            <a:ext cx="3048000" cy="381000"/>
          </a:xfrm>
          <a:prstGeom prst="rect">
            <a:avLst/>
          </a:prstGeom>
        </p:spPr>
        <p:txBody>
          <a:bodyPr vert="horz" wrap="square" lIns="91440" tIns="45720" rIns="91440" bIns="45720" rtlCol="0" anchor="ctr">
            <a:normAutofit/>
          </a:bodyPr>
          <a:lstStyle/>
          <a:p>
            <a:r>
              <a:rPr lang="en-US" sz="1200" dirty="0" smtClean="0">
                <a:latin typeface="Arial" panose="020B0604020202020204" pitchFamily="34" charset="0"/>
                <a:cs typeface="Arial" panose="020B0604020202020204" pitchFamily="34" charset="0"/>
              </a:rPr>
              <a:t>*Data current as of Friday, February 16</a:t>
            </a:r>
          </a:p>
        </p:txBody>
      </p:sp>
      <p:sp>
        <p:nvSpPr>
          <p:cNvPr id="16" name="Text Placeholder 3"/>
          <p:cNvSpPr>
            <a:spLocks noGrp="1"/>
          </p:cNvSpPr>
          <p:nvPr>
            <p:ph type="body" sz="quarter" idx="11"/>
          </p:nvPr>
        </p:nvSpPr>
        <p:spPr/>
        <p:txBody>
          <a:bodyPr/>
          <a:lstStyle/>
          <a:p>
            <a:r>
              <a:rPr lang="en-US" dirty="0"/>
              <a:t>Existing/Future Programs and Grid Stakeholder Group</a:t>
            </a:r>
          </a:p>
        </p:txBody>
      </p:sp>
      <p:sp>
        <p:nvSpPr>
          <p:cNvPr id="19"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33</a:t>
            </a:fld>
            <a:endParaRPr lang="en-US" dirty="0">
              <a:solidFill>
                <a:schemeClr val="bg1"/>
              </a:solidFill>
            </a:endParaRPr>
          </a:p>
        </p:txBody>
      </p:sp>
    </p:spTree>
    <p:extLst>
      <p:ext uri="{BB962C8B-B14F-4D97-AF65-F5344CB8AC3E}">
        <p14:creationId xmlns:p14="http://schemas.microsoft.com/office/powerpoint/2010/main" val="16263643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Using customer-sited batteries today and in the future</a:t>
            </a:r>
            <a:endParaRPr lang="en-US" dirty="0"/>
          </a:p>
        </p:txBody>
      </p:sp>
      <p:sp>
        <p:nvSpPr>
          <p:cNvPr id="8" name="Rectangle 7"/>
          <p:cNvSpPr/>
          <p:nvPr/>
        </p:nvSpPr>
        <p:spPr>
          <a:xfrm>
            <a:off x="609600" y="5334000"/>
            <a:ext cx="79248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1333500" y="4724399"/>
            <a:ext cx="914400" cy="533400"/>
          </a:xfrm>
          <a:prstGeom prst="rect">
            <a:avLst/>
          </a:prstGeom>
          <a:noFill/>
          <a:ln>
            <a:solidFill>
              <a:schemeClr val="tx1"/>
            </a:solidFill>
          </a:ln>
        </p:spPr>
        <p:txBody>
          <a:bodyPr vert="horz" wrap="square" lIns="91440" tIns="45720" rIns="91440" bIns="45720" rtlCol="0" anchor="ctr">
            <a:noAutofit/>
          </a:bodyPr>
          <a:lstStyle/>
          <a:p>
            <a:r>
              <a:rPr lang="en-US" sz="1400" b="1" dirty="0" smtClean="0">
                <a:latin typeface="Arial" panose="020B0604020202020204" pitchFamily="34" charset="0"/>
                <a:cs typeface="Arial" panose="020B0604020202020204" pitchFamily="34" charset="0"/>
              </a:rPr>
              <a:t>Backup only</a:t>
            </a:r>
          </a:p>
        </p:txBody>
      </p:sp>
      <p:sp>
        <p:nvSpPr>
          <p:cNvPr id="10" name="TextBox 9"/>
          <p:cNvSpPr txBox="1"/>
          <p:nvPr/>
        </p:nvSpPr>
        <p:spPr>
          <a:xfrm>
            <a:off x="914400" y="5410200"/>
            <a:ext cx="1752600" cy="381000"/>
          </a:xfrm>
          <a:prstGeom prst="rect">
            <a:avLst/>
          </a:prstGeom>
        </p:spPr>
        <p:txBody>
          <a:bodyPr vert="horz" wrap="square" lIns="91440" tIns="45720" rIns="91440" bIns="45720" rtlCol="0" anchor="ctr">
            <a:normAutofit/>
          </a:bodyPr>
          <a:lstStyle/>
          <a:p>
            <a:pPr algn="ctr"/>
            <a:r>
              <a:rPr lang="en-US" b="1" dirty="0" smtClean="0">
                <a:solidFill>
                  <a:schemeClr val="bg1"/>
                </a:solidFill>
                <a:latin typeface="Arial" panose="020B0604020202020204" pitchFamily="34" charset="0"/>
                <a:cs typeface="Arial" panose="020B0604020202020204" pitchFamily="34" charset="0"/>
              </a:rPr>
              <a:t>Pre-2017</a:t>
            </a:r>
          </a:p>
        </p:txBody>
      </p:sp>
      <p:sp>
        <p:nvSpPr>
          <p:cNvPr id="11" name="TextBox 10"/>
          <p:cNvSpPr txBox="1"/>
          <p:nvPr/>
        </p:nvSpPr>
        <p:spPr>
          <a:xfrm>
            <a:off x="3657600" y="5410200"/>
            <a:ext cx="1752600" cy="381000"/>
          </a:xfrm>
          <a:prstGeom prst="rect">
            <a:avLst/>
          </a:prstGeom>
        </p:spPr>
        <p:txBody>
          <a:bodyPr vert="horz" wrap="square" lIns="91440" tIns="45720" rIns="91440" bIns="45720" rtlCol="0" anchor="ctr">
            <a:normAutofit/>
          </a:bodyPr>
          <a:lstStyle/>
          <a:p>
            <a:pPr algn="ctr"/>
            <a:r>
              <a:rPr lang="en-US" b="1" dirty="0" smtClean="0">
                <a:solidFill>
                  <a:schemeClr val="bg1"/>
                </a:solidFill>
                <a:latin typeface="Arial" panose="020B0604020202020204" pitchFamily="34" charset="0"/>
                <a:cs typeface="Arial" panose="020B0604020202020204" pitchFamily="34" charset="0"/>
              </a:rPr>
              <a:t>TODAY</a:t>
            </a:r>
          </a:p>
        </p:txBody>
      </p:sp>
      <p:sp>
        <p:nvSpPr>
          <p:cNvPr id="12" name="TextBox 11"/>
          <p:cNvSpPr txBox="1"/>
          <p:nvPr/>
        </p:nvSpPr>
        <p:spPr>
          <a:xfrm>
            <a:off x="6477000" y="5410200"/>
            <a:ext cx="1752600" cy="381000"/>
          </a:xfrm>
          <a:prstGeom prst="rect">
            <a:avLst/>
          </a:prstGeom>
        </p:spPr>
        <p:txBody>
          <a:bodyPr vert="horz" wrap="square" lIns="91440" tIns="45720" rIns="91440" bIns="45720" rtlCol="0" anchor="ctr">
            <a:normAutofit/>
          </a:bodyPr>
          <a:lstStyle/>
          <a:p>
            <a:pPr algn="ctr"/>
            <a:r>
              <a:rPr lang="en-US" b="1" dirty="0" smtClean="0">
                <a:solidFill>
                  <a:schemeClr val="bg1"/>
                </a:solidFill>
                <a:latin typeface="Arial" panose="020B0604020202020204" pitchFamily="34" charset="0"/>
                <a:cs typeface="Arial" panose="020B0604020202020204" pitchFamily="34" charset="0"/>
              </a:rPr>
              <a:t>FUTURE</a:t>
            </a:r>
          </a:p>
        </p:txBody>
      </p:sp>
      <p:sp>
        <p:nvSpPr>
          <p:cNvPr id="21" name="TextBox 20"/>
          <p:cNvSpPr txBox="1"/>
          <p:nvPr/>
        </p:nvSpPr>
        <p:spPr>
          <a:xfrm>
            <a:off x="3826267" y="3174287"/>
            <a:ext cx="1491465" cy="1473913"/>
          </a:xfrm>
          <a:prstGeom prst="rect">
            <a:avLst/>
          </a:prstGeom>
          <a:noFill/>
          <a:ln>
            <a:solidFill>
              <a:schemeClr val="tx1"/>
            </a:solidFill>
          </a:ln>
        </p:spPr>
        <p:txBody>
          <a:bodyPr vert="horz" wrap="square" lIns="91440" tIns="45720" rIns="91440" bIns="45720" rtlCol="0" anchor="ctr">
            <a:noAutofit/>
          </a:bodyPr>
          <a:lstStyle/>
          <a:p>
            <a:r>
              <a:rPr lang="en-US" sz="1400" dirty="0" smtClean="0">
                <a:latin typeface="Arial" panose="020B0604020202020204" pitchFamily="34" charset="0"/>
                <a:cs typeface="Arial" panose="020B0604020202020204" pitchFamily="34" charset="0"/>
              </a:rPr>
              <a:t>Other options:</a:t>
            </a:r>
          </a:p>
          <a:p>
            <a:r>
              <a:rPr lang="en-US" sz="1400" dirty="0">
                <a:latin typeface="Arial" panose="020B0604020202020204" pitchFamily="34" charset="0"/>
                <a:cs typeface="Arial" panose="020B0604020202020204" pitchFamily="34" charset="0"/>
              </a:rPr>
              <a:t>-Commercial DR</a:t>
            </a:r>
          </a:p>
          <a:p>
            <a:r>
              <a:rPr lang="en-US" sz="1400" dirty="0" smtClean="0">
                <a:latin typeface="Arial" panose="020B0604020202020204" pitchFamily="34" charset="0"/>
                <a:cs typeface="Arial" panose="020B0604020202020204" pitchFamily="34" charset="0"/>
              </a:rPr>
              <a:t>-Rate management</a:t>
            </a:r>
          </a:p>
          <a:p>
            <a:r>
              <a:rPr lang="en-US" sz="1400" dirty="0" smtClean="0">
                <a:latin typeface="Arial" panose="020B0604020202020204" pitchFamily="34" charset="0"/>
                <a:cs typeface="Arial" panose="020B0604020202020204" pitchFamily="34" charset="0"/>
              </a:rPr>
              <a:t>-Voluntary solar time shifting</a:t>
            </a:r>
          </a:p>
        </p:txBody>
      </p:sp>
      <p:sp>
        <p:nvSpPr>
          <p:cNvPr id="22" name="TextBox 21"/>
          <p:cNvSpPr txBox="1"/>
          <p:nvPr/>
        </p:nvSpPr>
        <p:spPr>
          <a:xfrm>
            <a:off x="3835042" y="4724400"/>
            <a:ext cx="1473913" cy="533400"/>
          </a:xfrm>
          <a:prstGeom prst="rect">
            <a:avLst/>
          </a:prstGeom>
          <a:noFill/>
          <a:ln>
            <a:solidFill>
              <a:schemeClr val="tx1"/>
            </a:solidFill>
          </a:ln>
        </p:spPr>
        <p:txBody>
          <a:bodyPr vert="horz" wrap="square" lIns="91440" tIns="45720" rIns="91440" bIns="45720" rtlCol="0" anchor="ctr">
            <a:noAutofit/>
          </a:bodyPr>
          <a:lstStyle/>
          <a:p>
            <a:r>
              <a:rPr lang="en-US" sz="1400" dirty="0" smtClean="0">
                <a:latin typeface="Arial" panose="020B0604020202020204" pitchFamily="34" charset="0"/>
                <a:cs typeface="Arial" panose="020B0604020202020204" pitchFamily="34" charset="0"/>
              </a:rPr>
              <a:t>Interconnection options</a:t>
            </a:r>
          </a:p>
        </p:txBody>
      </p:sp>
      <p:sp>
        <p:nvSpPr>
          <p:cNvPr id="23" name="TextBox 22"/>
          <p:cNvSpPr txBox="1"/>
          <p:nvPr/>
        </p:nvSpPr>
        <p:spPr>
          <a:xfrm>
            <a:off x="3827123" y="2590800"/>
            <a:ext cx="1490609" cy="533400"/>
          </a:xfrm>
          <a:prstGeom prst="rect">
            <a:avLst/>
          </a:prstGeom>
          <a:noFill/>
          <a:ln>
            <a:solidFill>
              <a:schemeClr val="tx1"/>
            </a:solidFill>
          </a:ln>
        </p:spPr>
        <p:txBody>
          <a:bodyPr vert="horz" wrap="square" lIns="91440" tIns="45720" rIns="91440" bIns="45720" rtlCol="0" anchor="ctr">
            <a:noAutofit/>
          </a:bodyPr>
          <a:lstStyle/>
          <a:p>
            <a:r>
              <a:rPr lang="en-US" sz="1400" b="1" dirty="0" smtClean="0">
                <a:latin typeface="Arial" panose="020B0604020202020204" pitchFamily="34" charset="0"/>
                <a:cs typeface="Arial" panose="020B0604020202020204" pitchFamily="34" charset="0"/>
              </a:rPr>
              <a:t>Primary use for backup</a:t>
            </a:r>
          </a:p>
        </p:txBody>
      </p:sp>
      <p:sp>
        <p:nvSpPr>
          <p:cNvPr id="27" name="TextBox 26"/>
          <p:cNvSpPr txBox="1"/>
          <p:nvPr/>
        </p:nvSpPr>
        <p:spPr>
          <a:xfrm>
            <a:off x="6338085" y="3048000"/>
            <a:ext cx="2030430" cy="1331360"/>
          </a:xfrm>
          <a:prstGeom prst="rect">
            <a:avLst/>
          </a:prstGeom>
          <a:noFill/>
          <a:ln>
            <a:solidFill>
              <a:schemeClr val="tx1"/>
            </a:solidFill>
          </a:ln>
        </p:spPr>
        <p:txBody>
          <a:bodyPr vert="horz" wrap="square" lIns="91440" tIns="45720" rIns="91440" bIns="45720" rtlCol="0" anchor="ctr">
            <a:noAutofit/>
          </a:bodyPr>
          <a:lstStyle/>
          <a:p>
            <a:r>
              <a:rPr lang="en-US" sz="1400" dirty="0" smtClean="0">
                <a:latin typeface="Arial" panose="020B0604020202020204" pitchFamily="34" charset="0"/>
                <a:cs typeface="Arial" panose="020B0604020202020204" pitchFamily="34" charset="0"/>
              </a:rPr>
              <a:t>Grid examples:</a:t>
            </a:r>
          </a:p>
          <a:p>
            <a:r>
              <a:rPr lang="en-US" sz="1400" dirty="0" smtClean="0">
                <a:latin typeface="Arial" panose="020B0604020202020204" pitchFamily="34" charset="0"/>
                <a:cs typeface="Arial" panose="020B0604020202020204" pitchFamily="34" charset="0"/>
              </a:rPr>
              <a:t>-Demand response</a:t>
            </a:r>
          </a:p>
          <a:p>
            <a:r>
              <a:rPr lang="en-US" sz="1400" dirty="0" smtClean="0">
                <a:latin typeface="Arial" panose="020B0604020202020204" pitchFamily="34" charset="0"/>
                <a:cs typeface="Arial" panose="020B0604020202020204" pitchFamily="34" charset="0"/>
              </a:rPr>
              <a:t>-Renewable integration</a:t>
            </a:r>
          </a:p>
          <a:p>
            <a:r>
              <a:rPr lang="en-US" sz="1400" dirty="0" smtClean="0">
                <a:latin typeface="Arial" panose="020B0604020202020204" pitchFamily="34" charset="0"/>
                <a:cs typeface="Arial" panose="020B0604020202020204" pitchFamily="34" charset="0"/>
              </a:rPr>
              <a:t>-Distribution deferral</a:t>
            </a:r>
          </a:p>
          <a:p>
            <a:r>
              <a:rPr lang="en-US" sz="1400" dirty="0" smtClean="0">
                <a:latin typeface="Arial" panose="020B0604020202020204" pitchFamily="34" charset="0"/>
                <a:cs typeface="Arial" panose="020B0604020202020204" pitchFamily="34" charset="0"/>
              </a:rPr>
              <a:t>-Ancillary services</a:t>
            </a:r>
          </a:p>
        </p:txBody>
      </p:sp>
      <p:sp>
        <p:nvSpPr>
          <p:cNvPr id="28" name="TextBox 27"/>
          <p:cNvSpPr txBox="1"/>
          <p:nvPr/>
        </p:nvSpPr>
        <p:spPr>
          <a:xfrm>
            <a:off x="6338085" y="4457700"/>
            <a:ext cx="2030430" cy="800099"/>
          </a:xfrm>
          <a:prstGeom prst="rect">
            <a:avLst/>
          </a:prstGeom>
          <a:noFill/>
          <a:ln>
            <a:solidFill>
              <a:schemeClr val="tx1"/>
            </a:solidFill>
          </a:ln>
        </p:spPr>
        <p:txBody>
          <a:bodyPr vert="horz" wrap="square" lIns="91440" tIns="45720" rIns="91440" bIns="45720" rtlCol="0" anchor="ctr">
            <a:noAutofit/>
          </a:bodyPr>
          <a:lstStyle/>
          <a:p>
            <a:r>
              <a:rPr lang="en-US" sz="1400" dirty="0" smtClean="0">
                <a:latin typeface="Arial" panose="020B0604020202020204" pitchFamily="34" charset="0"/>
                <a:cs typeface="Arial" panose="020B0604020202020204" pitchFamily="34" charset="0"/>
              </a:rPr>
              <a:t>Customer examples:</a:t>
            </a:r>
          </a:p>
          <a:p>
            <a:r>
              <a:rPr lang="en-US" sz="1400" dirty="0" smtClean="0">
                <a:latin typeface="Arial" panose="020B0604020202020204" pitchFamily="34" charset="0"/>
                <a:cs typeface="Arial" panose="020B0604020202020204" pitchFamily="34" charset="0"/>
              </a:rPr>
              <a:t>-Rate management</a:t>
            </a:r>
          </a:p>
          <a:p>
            <a:r>
              <a:rPr lang="en-US" sz="1400" dirty="0" smtClean="0">
                <a:latin typeface="Arial" panose="020B0604020202020204" pitchFamily="34" charset="0"/>
                <a:cs typeface="Arial" panose="020B0604020202020204" pitchFamily="34" charset="0"/>
              </a:rPr>
              <a:t>-Back-up</a:t>
            </a:r>
          </a:p>
        </p:txBody>
      </p:sp>
      <p:sp>
        <p:nvSpPr>
          <p:cNvPr id="30" name="TextBox 29"/>
          <p:cNvSpPr txBox="1"/>
          <p:nvPr/>
        </p:nvSpPr>
        <p:spPr>
          <a:xfrm>
            <a:off x="6338085" y="1676400"/>
            <a:ext cx="2030430" cy="1295400"/>
          </a:xfrm>
          <a:prstGeom prst="rect">
            <a:avLst/>
          </a:prstGeom>
          <a:noFill/>
          <a:ln>
            <a:solidFill>
              <a:schemeClr val="tx1"/>
            </a:solidFill>
          </a:ln>
        </p:spPr>
        <p:txBody>
          <a:bodyPr vert="horz" wrap="square" lIns="91440" tIns="45720" rIns="91440" bIns="45720" rtlCol="0" anchor="ctr">
            <a:noAutofit/>
          </a:bodyPr>
          <a:lstStyle/>
          <a:p>
            <a:r>
              <a:rPr lang="en-US" sz="1400" b="1" dirty="0" smtClean="0">
                <a:latin typeface="Arial" panose="020B0604020202020204" pitchFamily="34" charset="0"/>
                <a:cs typeface="Arial" panose="020B0604020202020204" pitchFamily="34" charset="0"/>
              </a:rPr>
              <a:t>Primary use shared btw grid and customer </a:t>
            </a:r>
          </a:p>
          <a:p>
            <a:endParaRPr lang="en-US" sz="1400" b="1" dirty="0" smtClean="0">
              <a:latin typeface="Arial" panose="020B0604020202020204" pitchFamily="34" charset="0"/>
              <a:cs typeface="Arial" panose="020B0604020202020204" pitchFamily="34" charset="0"/>
            </a:endParaRPr>
          </a:p>
          <a:p>
            <a:r>
              <a:rPr lang="en-US" sz="1400" b="1" dirty="0" smtClean="0">
                <a:latin typeface="Arial" panose="020B0604020202020204" pitchFamily="34" charset="0"/>
                <a:cs typeface="Arial" panose="020B0604020202020204" pitchFamily="34" charset="0"/>
              </a:rPr>
              <a:t>Integrated, optimized with other technology</a:t>
            </a:r>
          </a:p>
        </p:txBody>
      </p:sp>
      <p:cxnSp>
        <p:nvCxnSpPr>
          <p:cNvPr id="32" name="Straight Connector 31"/>
          <p:cNvCxnSpPr/>
          <p:nvPr/>
        </p:nvCxnSpPr>
        <p:spPr>
          <a:xfrm flipH="1">
            <a:off x="3260332" y="5334000"/>
            <a:ext cx="92468" cy="2667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260332" y="5600700"/>
            <a:ext cx="92468" cy="2667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5851132" y="5334000"/>
            <a:ext cx="92468" cy="2667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851132" y="5600700"/>
            <a:ext cx="92468" cy="2667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 Placeholder 3"/>
          <p:cNvSpPr>
            <a:spLocks noGrp="1"/>
          </p:cNvSpPr>
          <p:nvPr>
            <p:ph type="body" sz="quarter" idx="11"/>
          </p:nvPr>
        </p:nvSpPr>
        <p:spPr/>
        <p:txBody>
          <a:bodyPr/>
          <a:lstStyle/>
          <a:p>
            <a:r>
              <a:rPr lang="en-US" dirty="0"/>
              <a:t>Existing/Future Programs and Grid Stakeholder Group</a:t>
            </a:r>
          </a:p>
        </p:txBody>
      </p:sp>
      <p:sp>
        <p:nvSpPr>
          <p:cNvPr id="24" name="Rectangle 23"/>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34</a:t>
            </a:fld>
            <a:endParaRPr lang="en-US" dirty="0">
              <a:solidFill>
                <a:schemeClr val="bg1"/>
              </a:solidFill>
            </a:endParaRPr>
          </a:p>
        </p:txBody>
      </p:sp>
    </p:spTree>
    <p:extLst>
      <p:ext uri="{BB962C8B-B14F-4D97-AF65-F5344CB8AC3E}">
        <p14:creationId xmlns:p14="http://schemas.microsoft.com/office/powerpoint/2010/main" val="28763166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Taking another step forward—battery demand response project</a:t>
            </a:r>
            <a:endParaRPr lang="en-US" dirty="0"/>
          </a:p>
        </p:txBody>
      </p:sp>
      <p:pic>
        <p:nvPicPr>
          <p:cNvPr id="6" name="Picture 2" descr="C:\Users\212951\AppData\Local\Microsoft\Windows\Temporary Internet Files\Content.IE5\KGT6T2WQ\Battery_4.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105400" y="309880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212951\AppData\Local\Microsoft\Windows\Temporary Internet Files\Content.IE5\VVV74AEA\simple-hom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2209800"/>
            <a:ext cx="1549400" cy="15494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p:nvPr/>
        </p:nvCxnSpPr>
        <p:spPr>
          <a:xfrm>
            <a:off x="1447800" y="3200400"/>
            <a:ext cx="2057400" cy="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355975" y="3766050"/>
            <a:ext cx="20574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724400" y="3743789"/>
            <a:ext cx="0" cy="44721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334000" y="3556001"/>
            <a:ext cx="0" cy="6349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724400" y="4191000"/>
            <a:ext cx="60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676400" y="2743200"/>
            <a:ext cx="1676400" cy="457200"/>
          </a:xfrm>
          <a:prstGeom prst="rect">
            <a:avLst/>
          </a:prstGeom>
        </p:spPr>
        <p:txBody>
          <a:bodyPr vert="horz" wrap="square" lIns="91440" tIns="45720" rIns="91440" bIns="45720" rtlCol="0" anchor="ctr">
            <a:normAutofit/>
          </a:bodyPr>
          <a:lstStyle/>
          <a:p>
            <a:pPr algn="ctr"/>
            <a:r>
              <a:rPr lang="en-US" b="1" i="1" dirty="0" smtClean="0"/>
              <a:t>Signal</a:t>
            </a:r>
          </a:p>
        </p:txBody>
      </p:sp>
      <p:sp>
        <p:nvSpPr>
          <p:cNvPr id="22" name="TextBox 21"/>
          <p:cNvSpPr txBox="1"/>
          <p:nvPr/>
        </p:nvSpPr>
        <p:spPr>
          <a:xfrm>
            <a:off x="5546475" y="3302000"/>
            <a:ext cx="1676400" cy="457200"/>
          </a:xfrm>
          <a:prstGeom prst="rect">
            <a:avLst/>
          </a:prstGeom>
        </p:spPr>
        <p:txBody>
          <a:bodyPr vert="horz" wrap="square" lIns="91440" tIns="45720" rIns="91440" bIns="45720" rtlCol="0" anchor="ctr">
            <a:normAutofit/>
          </a:bodyPr>
          <a:lstStyle/>
          <a:p>
            <a:pPr algn="ctr"/>
            <a:r>
              <a:rPr lang="en-US" b="1" i="1" dirty="0" smtClean="0"/>
              <a:t>Output</a:t>
            </a:r>
          </a:p>
        </p:txBody>
      </p:sp>
      <p:sp>
        <p:nvSpPr>
          <p:cNvPr id="2" name="TextBox 1"/>
          <p:cNvSpPr txBox="1"/>
          <p:nvPr/>
        </p:nvSpPr>
        <p:spPr>
          <a:xfrm>
            <a:off x="1371600" y="4648200"/>
            <a:ext cx="6781800" cy="838200"/>
          </a:xfrm>
          <a:prstGeom prst="rect">
            <a:avLst/>
          </a:prstGeom>
        </p:spPr>
        <p:txBody>
          <a:bodyPr vert="horz" wrap="square" lIns="91440" tIns="45720" rIns="91440" bIns="45720" rtlCol="0" anchor="ctr">
            <a:noAutofit/>
          </a:bodyPr>
          <a:lstStyle/>
          <a:p>
            <a:pPr algn="ctr"/>
            <a:r>
              <a:rPr lang="en-US" sz="2000" b="1" dirty="0" smtClean="0">
                <a:latin typeface="Arial" panose="020B0604020202020204" pitchFamily="34" charset="0"/>
                <a:cs typeface="Arial" panose="020B0604020202020204" pitchFamily="34" charset="0"/>
              </a:rPr>
              <a:t>Project Basics</a:t>
            </a:r>
          </a:p>
          <a:p>
            <a:pPr algn="ctr"/>
            <a:r>
              <a:rPr lang="en-US" sz="2000" dirty="0" smtClean="0">
                <a:latin typeface="Arial" panose="020B0604020202020204" pitchFamily="34" charset="0"/>
                <a:cs typeface="Arial" panose="020B0604020202020204" pitchFamily="34" charset="0"/>
              </a:rPr>
              <a:t>Engage with customers already making investment</a:t>
            </a:r>
          </a:p>
          <a:p>
            <a:pPr algn="ctr"/>
            <a:r>
              <a:rPr lang="en-US" sz="2000" dirty="0" smtClean="0">
                <a:latin typeface="Arial" panose="020B0604020202020204" pitchFamily="34" charset="0"/>
                <a:cs typeface="Arial" panose="020B0604020202020204" pitchFamily="34" charset="0"/>
              </a:rPr>
              <a:t>Test battery response to DR signal</a:t>
            </a:r>
          </a:p>
        </p:txBody>
      </p:sp>
      <p:sp>
        <p:nvSpPr>
          <p:cNvPr id="15" name="Text Placeholder 3"/>
          <p:cNvSpPr>
            <a:spLocks noGrp="1"/>
          </p:cNvSpPr>
          <p:nvPr>
            <p:ph type="body" sz="quarter" idx="11"/>
          </p:nvPr>
        </p:nvSpPr>
        <p:spPr/>
        <p:txBody>
          <a:bodyPr/>
          <a:lstStyle/>
          <a:p>
            <a:r>
              <a:rPr lang="en-US" dirty="0"/>
              <a:t>Existing/Future Programs and Grid Stakeholder Group</a:t>
            </a:r>
          </a:p>
        </p:txBody>
      </p:sp>
      <p:sp>
        <p:nvSpPr>
          <p:cNvPr id="17" name="Rectangle 16"/>
          <p:cNvSpPr/>
          <p:nvPr/>
        </p:nvSpPr>
        <p:spPr>
          <a:xfrm>
            <a:off x="7162800" y="304800"/>
            <a:ext cx="1981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35</a:t>
            </a:fld>
            <a:endParaRPr lang="en-US" dirty="0">
              <a:solidFill>
                <a:schemeClr val="bg1"/>
              </a:solidFill>
            </a:endParaRPr>
          </a:p>
        </p:txBody>
      </p:sp>
    </p:spTree>
    <p:extLst>
      <p:ext uri="{BB962C8B-B14F-4D97-AF65-F5344CB8AC3E}">
        <p14:creationId xmlns:p14="http://schemas.microsoft.com/office/powerpoint/2010/main" val="36011653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Objectives of the project </a:t>
            </a:r>
            <a:endParaRPr lang="en-US" dirty="0"/>
          </a:p>
        </p:txBody>
      </p:sp>
      <p:cxnSp>
        <p:nvCxnSpPr>
          <p:cNvPr id="7" name="Straight Connector 6"/>
          <p:cNvCxnSpPr/>
          <p:nvPr/>
        </p:nvCxnSpPr>
        <p:spPr>
          <a:xfrm>
            <a:off x="4572000" y="3845960"/>
            <a:ext cx="0" cy="256032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4572000" y="1559960"/>
            <a:ext cx="3200400" cy="2286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1371600" y="1559960"/>
            <a:ext cx="3200400" cy="2286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4098" name="Picture 2" descr="C:\Users\212951\AppData\Local\Microsoft\Windows\Temporary Internet Files\Content.IE5\G5KUWLPN\icon_17962[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6495" y="3845960"/>
            <a:ext cx="1162050" cy="11620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Users\212951\AppData\Local\Microsoft\Windows\Temporary Internet Files\Content.IE5\KGT6T2WQ\Battery_4.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113515" y="2590800"/>
            <a:ext cx="916969" cy="91696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212951\AppData\Local\Microsoft\Windows\Temporary Internet Files\Content.IE5\KGT6T2WQ\Gear_-_Noun_project_7137.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3657600"/>
            <a:ext cx="1301630" cy="130163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838200" y="3657599"/>
            <a:ext cx="2133600" cy="1905001"/>
          </a:xfrm>
          <a:prstGeom prst="rect">
            <a:avLst/>
          </a:prstGeom>
        </p:spPr>
        <p:txBody>
          <a:bodyPr vert="horz" wrap="square" lIns="91440" tIns="45720" rIns="91440" bIns="45720" rtlCol="0" anchor="t">
            <a:normAutofit/>
          </a:bodyPr>
          <a:lstStyle/>
          <a:p>
            <a:r>
              <a:rPr lang="en-US" dirty="0" smtClean="0">
                <a:latin typeface="Arial" panose="020B0604020202020204" pitchFamily="34" charset="0"/>
                <a:cs typeface="Arial" panose="020B0604020202020204" pitchFamily="34" charset="0"/>
              </a:rPr>
              <a:t>Response to participation options, usage</a:t>
            </a:r>
          </a:p>
        </p:txBody>
      </p:sp>
      <p:sp>
        <p:nvSpPr>
          <p:cNvPr id="23" name="TextBox 22"/>
          <p:cNvSpPr txBox="1"/>
          <p:nvPr/>
        </p:nvSpPr>
        <p:spPr>
          <a:xfrm>
            <a:off x="3505199" y="990599"/>
            <a:ext cx="2133600" cy="1905001"/>
          </a:xfrm>
          <a:prstGeom prst="rect">
            <a:avLst/>
          </a:prstGeom>
        </p:spPr>
        <p:txBody>
          <a:bodyPr vert="horz" wrap="square" lIns="91440" tIns="45720" rIns="91440" bIns="45720" rtlCol="0" anchor="ctr">
            <a:normAutofit/>
          </a:bodyPr>
          <a:lstStyle/>
          <a:p>
            <a:pPr algn="ctr"/>
            <a:r>
              <a:rPr lang="en-US" dirty="0" smtClean="0">
                <a:latin typeface="Arial" panose="020B0604020202020204" pitchFamily="34" charset="0"/>
                <a:cs typeface="Arial" panose="020B0604020202020204" pitchFamily="34" charset="0"/>
              </a:rPr>
              <a:t>Availability and performance</a:t>
            </a:r>
          </a:p>
        </p:txBody>
      </p:sp>
      <p:sp>
        <p:nvSpPr>
          <p:cNvPr id="24" name="TextBox 23"/>
          <p:cNvSpPr txBox="1"/>
          <p:nvPr/>
        </p:nvSpPr>
        <p:spPr>
          <a:xfrm>
            <a:off x="6553200" y="3657599"/>
            <a:ext cx="2133600" cy="2362201"/>
          </a:xfrm>
          <a:prstGeom prst="rect">
            <a:avLst/>
          </a:prstGeom>
        </p:spPr>
        <p:txBody>
          <a:bodyPr vert="horz" wrap="square" lIns="91440" tIns="45720" rIns="91440" bIns="45720" rtlCol="0" anchor="t">
            <a:normAutofit/>
          </a:bodyPr>
          <a:lstStyle/>
          <a:p>
            <a:r>
              <a:rPr lang="en-US" dirty="0" smtClean="0">
                <a:latin typeface="Arial" panose="020B0604020202020204" pitchFamily="34" charset="0"/>
                <a:cs typeface="Arial" panose="020B0604020202020204" pitchFamily="34" charset="0"/>
              </a:rPr>
              <a:t>Integration into DRMS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14" name="Text Placeholder 3"/>
          <p:cNvSpPr>
            <a:spLocks noGrp="1"/>
          </p:cNvSpPr>
          <p:nvPr>
            <p:ph type="body" sz="quarter" idx="11"/>
          </p:nvPr>
        </p:nvSpPr>
        <p:spPr/>
        <p:txBody>
          <a:bodyPr/>
          <a:lstStyle/>
          <a:p>
            <a:r>
              <a:rPr lang="en-US" dirty="0"/>
              <a:t>Existing/Future Programs and Grid Stakeholder Group</a:t>
            </a:r>
          </a:p>
        </p:txBody>
      </p:sp>
      <p:sp>
        <p:nvSpPr>
          <p:cNvPr id="15"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36</a:t>
            </a:fld>
            <a:endParaRPr lang="en-US" dirty="0">
              <a:solidFill>
                <a:schemeClr val="bg1"/>
              </a:solidFill>
            </a:endParaRPr>
          </a:p>
        </p:txBody>
      </p:sp>
    </p:spTree>
    <p:extLst>
      <p:ext uri="{BB962C8B-B14F-4D97-AF65-F5344CB8AC3E}">
        <p14:creationId xmlns:p14="http://schemas.microsoft.com/office/powerpoint/2010/main" val="1246566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93421"/>
            <a:ext cx="7086600" cy="878179"/>
          </a:xfrm>
        </p:spPr>
        <p:txBody>
          <a:bodyPr/>
          <a:lstStyle/>
          <a:p>
            <a:r>
              <a:rPr lang="en-US" dirty="0" smtClean="0"/>
              <a:t>Value streams/functions we will explore</a:t>
            </a:r>
            <a:endParaRPr lang="en-US" dirty="0"/>
          </a:p>
        </p:txBody>
      </p:sp>
      <p:sp>
        <p:nvSpPr>
          <p:cNvPr id="7" name="Rectangle 6"/>
          <p:cNvSpPr/>
          <p:nvPr/>
        </p:nvSpPr>
        <p:spPr>
          <a:xfrm>
            <a:off x="1676400" y="1600200"/>
            <a:ext cx="59436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anose="020B0604020202020204" pitchFamily="34" charset="0"/>
                <a:cs typeface="Arial" panose="020B0604020202020204" pitchFamily="34" charset="0"/>
              </a:rPr>
              <a:t>Traditional Demand Response </a:t>
            </a:r>
          </a:p>
          <a:p>
            <a:pPr algn="ctr"/>
            <a:r>
              <a:rPr lang="en-US" sz="1600" dirty="0" smtClean="0">
                <a:solidFill>
                  <a:schemeClr val="tx1"/>
                </a:solidFill>
                <a:latin typeface="Arial" panose="020B0604020202020204" pitchFamily="34" charset="0"/>
                <a:cs typeface="Arial" panose="020B0604020202020204" pitchFamily="34" charset="0"/>
              </a:rPr>
              <a:t>(use for system contingency and capacity events)</a:t>
            </a:r>
            <a:endParaRPr lang="en-US" sz="1600" dirty="0">
              <a:solidFill>
                <a:schemeClr val="tx1"/>
              </a:solidFill>
              <a:latin typeface="Arial" panose="020B0604020202020204" pitchFamily="34" charset="0"/>
              <a:cs typeface="Arial" panose="020B0604020202020204" pitchFamily="34" charset="0"/>
            </a:endParaRPr>
          </a:p>
        </p:txBody>
      </p:sp>
      <p:sp>
        <p:nvSpPr>
          <p:cNvPr id="8" name="Rectangle 7"/>
          <p:cNvSpPr/>
          <p:nvPr/>
        </p:nvSpPr>
        <p:spPr>
          <a:xfrm>
            <a:off x="1676400" y="2743200"/>
            <a:ext cx="59436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anose="020B0604020202020204" pitchFamily="34" charset="0"/>
                <a:cs typeface="Arial" panose="020B0604020202020204" pitchFamily="34" charset="0"/>
              </a:rPr>
              <a:t>Economic Demand Response</a:t>
            </a:r>
          </a:p>
          <a:p>
            <a:pPr algn="ctr"/>
            <a:r>
              <a:rPr lang="en-US" sz="1600" dirty="0" smtClean="0">
                <a:solidFill>
                  <a:schemeClr val="tx1"/>
                </a:solidFill>
                <a:latin typeface="Arial" panose="020B0604020202020204" pitchFamily="34" charset="0"/>
                <a:cs typeface="Arial" panose="020B0604020202020204" pitchFamily="34" charset="0"/>
              </a:rPr>
              <a:t>(utility calls on resource to reduce total system costs)</a:t>
            </a:r>
            <a:endParaRPr lang="en-US" sz="1600" dirty="0">
              <a:solidFill>
                <a:schemeClr val="tx1"/>
              </a:solidFill>
              <a:latin typeface="Arial" panose="020B0604020202020204" pitchFamily="34" charset="0"/>
              <a:cs typeface="Arial" panose="020B0604020202020204" pitchFamily="34" charset="0"/>
            </a:endParaRPr>
          </a:p>
        </p:txBody>
      </p:sp>
      <p:sp>
        <p:nvSpPr>
          <p:cNvPr id="9" name="Rectangle 8"/>
          <p:cNvSpPr/>
          <p:nvPr/>
        </p:nvSpPr>
        <p:spPr>
          <a:xfrm>
            <a:off x="1676400" y="3886200"/>
            <a:ext cx="5943600" cy="762000"/>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Arial" panose="020B0604020202020204" pitchFamily="34" charset="0"/>
                <a:cs typeface="Arial" panose="020B0604020202020204" pitchFamily="34" charset="0"/>
              </a:rPr>
              <a:t>Local Distribution Support</a:t>
            </a:r>
          </a:p>
          <a:p>
            <a:pPr algn="ctr"/>
            <a:r>
              <a:rPr lang="en-US" sz="1600" dirty="0" smtClean="0">
                <a:solidFill>
                  <a:schemeClr val="tx1"/>
                </a:solidFill>
                <a:latin typeface="Arial" panose="020B0604020202020204" pitchFamily="34" charset="0"/>
                <a:cs typeface="Arial" panose="020B0604020202020204" pitchFamily="34" charset="0"/>
              </a:rPr>
              <a:t>(under consideration)</a:t>
            </a:r>
            <a:endParaRPr lang="en-US" sz="1600" dirty="0">
              <a:solidFill>
                <a:schemeClr val="tx1"/>
              </a:solidFill>
              <a:latin typeface="Arial" panose="020B0604020202020204" pitchFamily="34" charset="0"/>
              <a:cs typeface="Arial" panose="020B0604020202020204" pitchFamily="34" charset="0"/>
            </a:endParaRPr>
          </a:p>
        </p:txBody>
      </p:sp>
      <p:sp>
        <p:nvSpPr>
          <p:cNvPr id="10" name="Text Placeholder 3"/>
          <p:cNvSpPr>
            <a:spLocks noGrp="1"/>
          </p:cNvSpPr>
          <p:nvPr>
            <p:ph type="body" sz="quarter" idx="11"/>
          </p:nvPr>
        </p:nvSpPr>
        <p:spPr/>
        <p:txBody>
          <a:bodyPr/>
          <a:lstStyle/>
          <a:p>
            <a:r>
              <a:rPr lang="en-US" dirty="0"/>
              <a:t>Existing/Future Programs and Grid Stakeholder Group</a:t>
            </a:r>
          </a:p>
        </p:txBody>
      </p:sp>
      <p:sp>
        <p:nvSpPr>
          <p:cNvPr id="11"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37</a:t>
            </a:fld>
            <a:endParaRPr lang="en-US" dirty="0">
              <a:solidFill>
                <a:schemeClr val="bg1"/>
              </a:solidFill>
            </a:endParaRPr>
          </a:p>
        </p:txBody>
      </p:sp>
    </p:spTree>
    <p:extLst>
      <p:ext uri="{BB962C8B-B14F-4D97-AF65-F5344CB8AC3E}">
        <p14:creationId xmlns:p14="http://schemas.microsoft.com/office/powerpoint/2010/main" val="33593715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Customer participation levels</a:t>
            </a:r>
            <a:endParaRPr lang="en-US" dirty="0"/>
          </a:p>
        </p:txBody>
      </p:sp>
      <p:sp>
        <p:nvSpPr>
          <p:cNvPr id="7" name="Rectangle 6"/>
          <p:cNvSpPr/>
          <p:nvPr/>
        </p:nvSpPr>
        <p:spPr>
          <a:xfrm>
            <a:off x="1371600" y="1752600"/>
            <a:ext cx="3124200" cy="37338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solidFill>
                  <a:schemeClr val="tx1"/>
                </a:solidFill>
                <a:latin typeface="Arial" panose="020B0604020202020204" pitchFamily="34" charset="0"/>
                <a:cs typeface="Arial" panose="020B0604020202020204" pitchFamily="34" charset="0"/>
              </a:rPr>
              <a:t>Customer Type 1 </a:t>
            </a:r>
            <a:r>
              <a:rPr lang="en-US" sz="1600" b="1" dirty="0" smtClean="0">
                <a:solidFill>
                  <a:schemeClr val="tx1"/>
                </a:solidFill>
                <a:latin typeface="Arial" panose="020B0604020202020204" pitchFamily="34" charset="0"/>
                <a:cs typeface="Arial" panose="020B0604020202020204" pitchFamily="34" charset="0"/>
              </a:rPr>
              <a:t>(solar+storage)</a:t>
            </a:r>
            <a:endParaRPr lang="en-US" sz="2000" b="1" dirty="0" smtClean="0">
              <a:solidFill>
                <a:schemeClr val="tx1"/>
              </a:solidFill>
              <a:latin typeface="Arial" panose="020B0604020202020204" pitchFamily="34" charset="0"/>
              <a:cs typeface="Arial" panose="020B0604020202020204" pitchFamily="34" charset="0"/>
            </a:endParaRPr>
          </a:p>
          <a:p>
            <a:pPr algn="ctr"/>
            <a:endParaRPr lang="en-US" sz="2000" b="1"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smtClean="0">
                <a:solidFill>
                  <a:schemeClr val="tx1"/>
                </a:solidFill>
                <a:latin typeface="Arial" panose="020B0604020202020204" pitchFamily="34" charset="0"/>
                <a:cs typeface="Arial" panose="020B0604020202020204" pitchFamily="34" charset="0"/>
              </a:rPr>
              <a:t>Interconnection </a:t>
            </a:r>
            <a:r>
              <a:rPr lang="en-US" sz="2000" b="1" i="1" dirty="0" smtClean="0">
                <a:solidFill>
                  <a:schemeClr val="tx1"/>
                </a:solidFill>
                <a:latin typeface="Arial" panose="020B0604020202020204" pitchFamily="34" charset="0"/>
                <a:cs typeface="Arial" panose="020B0604020202020204" pitchFamily="34" charset="0"/>
              </a:rPr>
              <a:t>allows</a:t>
            </a:r>
            <a:r>
              <a:rPr lang="en-US" sz="2000" dirty="0" smtClean="0">
                <a:solidFill>
                  <a:schemeClr val="tx1"/>
                </a:solidFill>
                <a:latin typeface="Arial" panose="020B0604020202020204" pitchFamily="34" charset="0"/>
                <a:cs typeface="Arial" panose="020B0604020202020204" pitchFamily="34" charset="0"/>
              </a:rPr>
              <a:t> export (2B, 3A, 3B)</a:t>
            </a:r>
          </a:p>
          <a:p>
            <a:pPr marL="342900" indent="-34290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smtClean="0">
                <a:solidFill>
                  <a:schemeClr val="tx1"/>
                </a:solidFill>
                <a:latin typeface="Arial" panose="020B0604020202020204" pitchFamily="34" charset="0"/>
                <a:cs typeface="Arial" panose="020B0604020202020204" pitchFamily="34" charset="0"/>
              </a:rPr>
              <a:t>Full battery capacity possible</a:t>
            </a:r>
          </a:p>
          <a:p>
            <a:pPr marL="342900" indent="-34290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p:txBody>
      </p:sp>
      <p:sp>
        <p:nvSpPr>
          <p:cNvPr id="9" name="Rectangle 8"/>
          <p:cNvSpPr/>
          <p:nvPr/>
        </p:nvSpPr>
        <p:spPr>
          <a:xfrm>
            <a:off x="4685016" y="1752600"/>
            <a:ext cx="3124200" cy="37338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solidFill>
                  <a:schemeClr val="tx1"/>
                </a:solidFill>
                <a:latin typeface="Arial" panose="020B0604020202020204" pitchFamily="34" charset="0"/>
                <a:cs typeface="Arial" panose="020B0604020202020204" pitchFamily="34" charset="0"/>
              </a:rPr>
              <a:t>Customer Type 2 </a:t>
            </a:r>
          </a:p>
          <a:p>
            <a:pPr algn="ctr"/>
            <a:r>
              <a:rPr lang="en-US" sz="1600" b="1" dirty="0" smtClean="0">
                <a:solidFill>
                  <a:schemeClr val="tx1"/>
                </a:solidFill>
                <a:latin typeface="Arial" panose="020B0604020202020204" pitchFamily="34" charset="0"/>
                <a:cs typeface="Arial" panose="020B0604020202020204" pitchFamily="34" charset="0"/>
              </a:rPr>
              <a:t>(stand-alone or solar+storage)</a:t>
            </a:r>
          </a:p>
          <a:p>
            <a:pPr algn="ctr"/>
            <a:endParaRPr lang="en-US" sz="2000" b="1"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Interconnection </a:t>
            </a:r>
            <a:r>
              <a:rPr lang="en-US" sz="2000" b="1" i="1" dirty="0" smtClean="0">
                <a:solidFill>
                  <a:schemeClr val="tx1"/>
                </a:solidFill>
                <a:latin typeface="Arial" panose="020B0604020202020204" pitchFamily="34" charset="0"/>
                <a:cs typeface="Arial" panose="020B0604020202020204" pitchFamily="34" charset="0"/>
              </a:rPr>
              <a:t>does not</a:t>
            </a:r>
            <a:r>
              <a:rPr lang="en-US" sz="2000" dirty="0" smtClean="0">
                <a:solidFill>
                  <a:schemeClr val="tx1"/>
                </a:solidFill>
                <a:latin typeface="Arial" panose="020B0604020202020204" pitchFamily="34" charset="0"/>
                <a:cs typeface="Arial" panose="020B0604020202020204" pitchFamily="34" charset="0"/>
              </a:rPr>
              <a:t> </a:t>
            </a:r>
            <a:r>
              <a:rPr lang="en-US" sz="2000" b="1" i="1" dirty="0" smtClean="0">
                <a:solidFill>
                  <a:schemeClr val="tx1"/>
                </a:solidFill>
                <a:latin typeface="Arial" panose="020B0604020202020204" pitchFamily="34" charset="0"/>
                <a:cs typeface="Arial" panose="020B0604020202020204" pitchFamily="34" charset="0"/>
              </a:rPr>
              <a:t>allow</a:t>
            </a:r>
            <a:r>
              <a:rPr lang="en-US" sz="2000" dirty="0" smtClean="0">
                <a:solidFill>
                  <a:schemeClr val="tx1"/>
                </a:solidFill>
                <a:latin typeface="Arial" panose="020B0604020202020204" pitchFamily="34" charset="0"/>
                <a:cs typeface="Arial" panose="020B0604020202020204" pitchFamily="34" charset="0"/>
              </a:rPr>
              <a:t> export (1B, 1C, 2C)</a:t>
            </a:r>
            <a:endParaRPr lang="en-US" sz="20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smtClean="0">
                <a:solidFill>
                  <a:schemeClr val="tx1"/>
                </a:solidFill>
                <a:latin typeface="Arial" panose="020B0604020202020204" pitchFamily="34" charset="0"/>
                <a:cs typeface="Arial" panose="020B0604020202020204" pitchFamily="34" charset="0"/>
              </a:rPr>
              <a:t>Estimate average customer load</a:t>
            </a:r>
          </a:p>
          <a:p>
            <a:pPr marL="342900" indent="-34290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p:txBody>
      </p:sp>
      <p:sp>
        <p:nvSpPr>
          <p:cNvPr id="2" name="TextBox 1"/>
          <p:cNvSpPr txBox="1"/>
          <p:nvPr/>
        </p:nvSpPr>
        <p:spPr>
          <a:xfrm>
            <a:off x="1295400" y="5410200"/>
            <a:ext cx="7162800" cy="1066800"/>
          </a:xfrm>
          <a:prstGeom prst="rect">
            <a:avLst/>
          </a:prstGeom>
        </p:spPr>
        <p:txBody>
          <a:bodyPr vert="horz" wrap="square" lIns="91440" tIns="45720" rIns="91440" bIns="45720" rtlCol="0" anchor="ctr">
            <a:normAutofit/>
          </a:bodyPr>
          <a:lstStyle/>
          <a:p>
            <a:r>
              <a:rPr lang="en-US" dirty="0" smtClean="0">
                <a:latin typeface="Arial" panose="020B0604020202020204" pitchFamily="34" charset="0"/>
                <a:cs typeface="Arial" panose="020B0604020202020204" pitchFamily="34" charset="0"/>
              </a:rPr>
              <a:t>Issues to Consider</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Effect of charging restrictions on capacity (customer type 1 and 2)</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a:t>
            </a:r>
            <a:r>
              <a:rPr lang="en-US" dirty="0" smtClean="0">
                <a:latin typeface="Arial" panose="020B0604020202020204" pitchFamily="34" charset="0"/>
                <a:cs typeface="Arial" panose="020B0604020202020204" pitchFamily="34" charset="0"/>
              </a:rPr>
              <a:t>ffect of load on capacity (customer type 2)</a:t>
            </a:r>
          </a:p>
        </p:txBody>
      </p:sp>
      <p:sp>
        <p:nvSpPr>
          <p:cNvPr id="8" name="Text Placeholder 3"/>
          <p:cNvSpPr>
            <a:spLocks noGrp="1"/>
          </p:cNvSpPr>
          <p:nvPr>
            <p:ph type="body" sz="quarter" idx="11"/>
          </p:nvPr>
        </p:nvSpPr>
        <p:spPr/>
        <p:txBody>
          <a:bodyPr/>
          <a:lstStyle/>
          <a:p>
            <a:r>
              <a:rPr lang="en-US" dirty="0"/>
              <a:t>Existing/Future Programs and Grid Stakeholder Group</a:t>
            </a:r>
          </a:p>
        </p:txBody>
      </p:sp>
      <p:sp>
        <p:nvSpPr>
          <p:cNvPr id="10"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38</a:t>
            </a:fld>
            <a:endParaRPr lang="en-US" dirty="0">
              <a:solidFill>
                <a:schemeClr val="bg1"/>
              </a:solidFill>
            </a:endParaRPr>
          </a:p>
        </p:txBody>
      </p:sp>
    </p:spTree>
    <p:extLst>
      <p:ext uri="{BB962C8B-B14F-4D97-AF65-F5344CB8AC3E}">
        <p14:creationId xmlns:p14="http://schemas.microsoft.com/office/powerpoint/2010/main" val="21463585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Event duration, frequency, and response speed</a:t>
            </a:r>
            <a:endParaRPr lang="en-US" dirty="0"/>
          </a:p>
        </p:txBody>
      </p:sp>
      <p:sp>
        <p:nvSpPr>
          <p:cNvPr id="9" name="Rectangle 8"/>
          <p:cNvSpPr/>
          <p:nvPr/>
        </p:nvSpPr>
        <p:spPr>
          <a:xfrm>
            <a:off x="609600" y="1828800"/>
            <a:ext cx="2438400" cy="1676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Arial" panose="020B0604020202020204" pitchFamily="34" charset="0"/>
                <a:cs typeface="Arial" panose="020B0604020202020204" pitchFamily="34" charset="0"/>
              </a:rPr>
              <a:t>4 Hour Events</a:t>
            </a:r>
            <a:endParaRPr lang="en-US" sz="2000" dirty="0">
              <a:solidFill>
                <a:schemeClr val="tx1"/>
              </a:solidFill>
              <a:latin typeface="Arial" panose="020B0604020202020204" pitchFamily="34" charset="0"/>
              <a:cs typeface="Arial" panose="020B0604020202020204" pitchFamily="34" charset="0"/>
            </a:endParaRPr>
          </a:p>
        </p:txBody>
      </p:sp>
      <p:sp>
        <p:nvSpPr>
          <p:cNvPr id="11" name="Rectangle 10"/>
          <p:cNvSpPr/>
          <p:nvPr/>
        </p:nvSpPr>
        <p:spPr>
          <a:xfrm>
            <a:off x="3255196" y="1828800"/>
            <a:ext cx="2438400" cy="1676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Arial" panose="020B0604020202020204" pitchFamily="34" charset="0"/>
                <a:cs typeface="Arial" panose="020B0604020202020204" pitchFamily="34" charset="0"/>
              </a:rPr>
              <a:t>Near-daily Dispatch</a:t>
            </a:r>
            <a:endParaRPr lang="en-US" sz="2000" dirty="0">
              <a:solidFill>
                <a:schemeClr val="tx1"/>
              </a:solidFill>
              <a:latin typeface="Arial" panose="020B0604020202020204" pitchFamily="34" charset="0"/>
              <a:cs typeface="Arial" panose="020B0604020202020204" pitchFamily="34" charset="0"/>
            </a:endParaRPr>
          </a:p>
        </p:txBody>
      </p:sp>
      <p:sp>
        <p:nvSpPr>
          <p:cNvPr id="12" name="Rectangle 11"/>
          <p:cNvSpPr/>
          <p:nvPr/>
        </p:nvSpPr>
        <p:spPr>
          <a:xfrm>
            <a:off x="5845996" y="1828800"/>
            <a:ext cx="2438400" cy="1676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Arial" panose="020B0604020202020204" pitchFamily="34" charset="0"/>
                <a:cs typeface="Arial" panose="020B0604020202020204" pitchFamily="34" charset="0"/>
              </a:rPr>
              <a:t>10-Minute Response</a:t>
            </a:r>
            <a:endParaRPr lang="en-US" sz="2000" dirty="0">
              <a:solidFill>
                <a:schemeClr val="tx1"/>
              </a:solidFill>
              <a:latin typeface="Arial" panose="020B0604020202020204" pitchFamily="34" charset="0"/>
              <a:cs typeface="Arial" panose="020B0604020202020204" pitchFamily="34" charset="0"/>
            </a:endParaRPr>
          </a:p>
        </p:txBody>
      </p:sp>
      <p:sp>
        <p:nvSpPr>
          <p:cNvPr id="8" name="Text Placeholder 3"/>
          <p:cNvSpPr>
            <a:spLocks noGrp="1"/>
          </p:cNvSpPr>
          <p:nvPr>
            <p:ph type="body" sz="quarter" idx="11"/>
          </p:nvPr>
        </p:nvSpPr>
        <p:spPr/>
        <p:txBody>
          <a:bodyPr/>
          <a:lstStyle/>
          <a:p>
            <a:r>
              <a:rPr lang="en-US" dirty="0"/>
              <a:t>Existing/Future Programs and Grid Stakeholder Group</a:t>
            </a:r>
          </a:p>
        </p:txBody>
      </p:sp>
      <p:sp>
        <p:nvSpPr>
          <p:cNvPr id="10"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39</a:t>
            </a:fld>
            <a:endParaRPr lang="en-US" dirty="0">
              <a:solidFill>
                <a:schemeClr val="bg1"/>
              </a:solidFill>
            </a:endParaRPr>
          </a:p>
        </p:txBody>
      </p:sp>
    </p:spTree>
    <p:extLst>
      <p:ext uri="{BB962C8B-B14F-4D97-AF65-F5344CB8AC3E}">
        <p14:creationId xmlns:p14="http://schemas.microsoft.com/office/powerpoint/2010/main" val="9144731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Limited to a small number of storage vendors to manage costs </a:t>
            </a:r>
          </a:p>
          <a:p>
            <a:r>
              <a:rPr lang="en-US" dirty="0" smtClean="0"/>
              <a:t>Factors we consider include (but may not be limited to):</a:t>
            </a:r>
          </a:p>
          <a:p>
            <a:pPr lvl="1"/>
            <a:r>
              <a:rPr lang="en-US" dirty="0" smtClean="0"/>
              <a:t>Deployment</a:t>
            </a:r>
          </a:p>
          <a:p>
            <a:pPr lvl="1"/>
            <a:r>
              <a:rPr lang="en-US" dirty="0" smtClean="0"/>
              <a:t>Utility experience</a:t>
            </a:r>
          </a:p>
          <a:p>
            <a:pPr lvl="1"/>
            <a:r>
              <a:rPr lang="en-US" dirty="0" smtClean="0"/>
              <a:t>Integrated API with DRMS provider</a:t>
            </a:r>
          </a:p>
          <a:p>
            <a:pPr lvl="1"/>
            <a:r>
              <a:rPr lang="en-US" dirty="0" smtClean="0"/>
              <a:t>Battery control capabilities</a:t>
            </a:r>
            <a:endParaRPr lang="en-US" dirty="0"/>
          </a:p>
        </p:txBody>
      </p:sp>
      <p:sp>
        <p:nvSpPr>
          <p:cNvPr id="3" name="Title 2"/>
          <p:cNvSpPr>
            <a:spLocks noGrp="1"/>
          </p:cNvSpPr>
          <p:nvPr>
            <p:ph type="title"/>
          </p:nvPr>
        </p:nvSpPr>
        <p:spPr/>
        <p:txBody>
          <a:bodyPr/>
          <a:lstStyle/>
          <a:p>
            <a:r>
              <a:rPr lang="en-US" dirty="0" smtClean="0"/>
              <a:t>Vendor eligibility</a:t>
            </a:r>
            <a:endParaRPr lang="en-US" dirty="0"/>
          </a:p>
        </p:txBody>
      </p:sp>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40</a:t>
            </a:fld>
            <a:endParaRPr lang="en-US" dirty="0">
              <a:solidFill>
                <a:schemeClr val="bg1"/>
              </a:solidFill>
            </a:endParaRPr>
          </a:p>
        </p:txBody>
      </p:sp>
    </p:spTree>
    <p:extLst>
      <p:ext uri="{BB962C8B-B14F-4D97-AF65-F5344CB8AC3E}">
        <p14:creationId xmlns:p14="http://schemas.microsoft.com/office/powerpoint/2010/main" val="26992365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Rebate levels</a:t>
            </a:r>
          </a:p>
          <a:p>
            <a:r>
              <a:rPr lang="en-US" dirty="0" smtClean="0"/>
              <a:t>Size of program</a:t>
            </a:r>
          </a:p>
          <a:p>
            <a:r>
              <a:rPr lang="en-US" dirty="0" smtClean="0"/>
              <a:t>Measurement and verification plan</a:t>
            </a:r>
          </a:p>
          <a:p>
            <a:r>
              <a:rPr lang="en-US" dirty="0" smtClean="0"/>
              <a:t>Filing approach and timing</a:t>
            </a:r>
          </a:p>
          <a:p>
            <a:r>
              <a:rPr lang="en-US" dirty="0" smtClean="0"/>
              <a:t>Interconnection interactions</a:t>
            </a:r>
          </a:p>
          <a:p>
            <a:endParaRPr lang="en-US" dirty="0"/>
          </a:p>
          <a:p>
            <a:pPr marL="0" indent="0">
              <a:buNone/>
            </a:pPr>
            <a:r>
              <a:rPr lang="en-US" sz="1400" dirty="0" smtClean="0"/>
              <a:t>*Not exhaustive</a:t>
            </a:r>
            <a:endParaRPr lang="en-US" sz="1400" dirty="0"/>
          </a:p>
        </p:txBody>
      </p:sp>
      <p:sp>
        <p:nvSpPr>
          <p:cNvPr id="3" name="Title 2"/>
          <p:cNvSpPr>
            <a:spLocks noGrp="1"/>
          </p:cNvSpPr>
          <p:nvPr>
            <p:ph type="title"/>
          </p:nvPr>
        </p:nvSpPr>
        <p:spPr/>
        <p:txBody>
          <a:bodyPr/>
          <a:lstStyle/>
          <a:p>
            <a:r>
              <a:rPr lang="en-US" dirty="0" smtClean="0"/>
              <a:t>Next steps* </a:t>
            </a:r>
            <a:endParaRPr lang="en-US" dirty="0"/>
          </a:p>
        </p:txBody>
      </p:sp>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41</a:t>
            </a:fld>
            <a:endParaRPr lang="en-US" dirty="0">
              <a:solidFill>
                <a:schemeClr val="bg1"/>
              </a:solidFill>
            </a:endParaRPr>
          </a:p>
        </p:txBody>
      </p:sp>
    </p:spTree>
    <p:extLst>
      <p:ext uri="{BB962C8B-B14F-4D97-AF65-F5344CB8AC3E}">
        <p14:creationId xmlns:p14="http://schemas.microsoft.com/office/powerpoint/2010/main" val="15648168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04800" y="1219200"/>
            <a:ext cx="8534400" cy="5410200"/>
          </a:xfrm>
        </p:spPr>
        <p:txBody>
          <a:bodyPr/>
          <a:lstStyle/>
          <a:p>
            <a:r>
              <a:rPr lang="en-US" dirty="0" smtClean="0"/>
              <a:t> All feeders have been modeled in </a:t>
            </a:r>
            <a:r>
              <a:rPr lang="en-US" dirty="0" err="1" smtClean="0"/>
              <a:t>Synergi</a:t>
            </a:r>
            <a:r>
              <a:rPr lang="en-US" dirty="0" smtClean="0"/>
              <a:t> </a:t>
            </a:r>
          </a:p>
          <a:p>
            <a:endParaRPr lang="en-US" dirty="0" smtClean="0"/>
          </a:p>
          <a:p>
            <a:r>
              <a:rPr lang="en-US" dirty="0" smtClean="0"/>
              <a:t>Preparing models for analysis in the EPRI Drive tool</a:t>
            </a:r>
          </a:p>
          <a:p>
            <a:endParaRPr lang="en-US" dirty="0"/>
          </a:p>
          <a:p>
            <a:r>
              <a:rPr lang="en-US" dirty="0"/>
              <a:t>The Minimum Day Time Load Study Table has been updated and posted to the SRC Developer webpage</a:t>
            </a:r>
          </a:p>
          <a:p>
            <a:pPr lvl="1"/>
            <a:r>
              <a:rPr lang="en-US" dirty="0">
                <a:hlinkClick r:id="rId3"/>
              </a:rPr>
              <a:t>https://www.xcelenergy.com/staticfiles/xe-responsive/Working%20With%20Us/Renewable%20Developers/CO-Minimum-Daytime-Load-Study-Report.pdf</a:t>
            </a:r>
            <a:r>
              <a:rPr lang="en-US" dirty="0"/>
              <a:t> </a:t>
            </a:r>
            <a:endParaRPr lang="en-US" dirty="0" smtClean="0"/>
          </a:p>
          <a:p>
            <a:pPr lvl="1"/>
            <a:endParaRPr lang="en-US" dirty="0"/>
          </a:p>
          <a:p>
            <a:r>
              <a:rPr lang="en-US" dirty="0"/>
              <a:t>The Hosting Capacity Heat Map has been posted for our MN service territory </a:t>
            </a:r>
          </a:p>
          <a:p>
            <a:pPr lvl="1"/>
            <a:r>
              <a:rPr lang="en-US" dirty="0">
                <a:hlinkClick r:id="rId4"/>
              </a:rPr>
              <a:t>https://www.xcelenergy.com/working_with_us/how_to_interconnect/hosting_capacity_map</a:t>
            </a:r>
            <a:endParaRPr lang="en-US" dirty="0"/>
          </a:p>
          <a:p>
            <a:endParaRPr lang="en-US" dirty="0"/>
          </a:p>
        </p:txBody>
      </p:sp>
      <p:sp>
        <p:nvSpPr>
          <p:cNvPr id="2" name="Title 1"/>
          <p:cNvSpPr>
            <a:spLocks noGrp="1"/>
          </p:cNvSpPr>
          <p:nvPr>
            <p:ph type="title"/>
          </p:nvPr>
        </p:nvSpPr>
        <p:spPr/>
        <p:txBody>
          <a:bodyPr/>
          <a:lstStyle/>
          <a:p>
            <a:r>
              <a:rPr lang="en-US" sz="2800" dirty="0"/>
              <a:t>Hosting Capacity Resource</a:t>
            </a:r>
          </a:p>
        </p:txBody>
      </p:sp>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5"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42</a:t>
            </a:fld>
            <a:endParaRPr lang="en-US" dirty="0">
              <a:solidFill>
                <a:schemeClr val="bg1"/>
              </a:solidFill>
            </a:endParaRPr>
          </a:p>
        </p:txBody>
      </p:sp>
    </p:spTree>
    <p:extLst>
      <p:ext uri="{BB962C8B-B14F-4D97-AF65-F5344CB8AC3E}">
        <p14:creationId xmlns:p14="http://schemas.microsoft.com/office/powerpoint/2010/main" val="21218130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07"/>
            <a:ext cx="8610600" cy="715994"/>
          </a:xfrm>
        </p:spPr>
        <p:txBody>
          <a:bodyPr>
            <a:normAutofit/>
          </a:bodyPr>
          <a:lstStyle/>
          <a:p>
            <a:r>
              <a:rPr lang="en-US" sz="2800" dirty="0" smtClean="0"/>
              <a:t>Methodology:  Online Survey</a:t>
            </a:r>
            <a:endParaRPr lang="en-US" sz="2800" dirty="0"/>
          </a:p>
        </p:txBody>
      </p:sp>
      <p:sp>
        <p:nvSpPr>
          <p:cNvPr id="15" name="Rectangle 14"/>
          <p:cNvSpPr/>
          <p:nvPr/>
        </p:nvSpPr>
        <p:spPr>
          <a:xfrm>
            <a:off x="1981200" y="1355766"/>
            <a:ext cx="47244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Arial" panose="020B0604020202020204" pitchFamily="34" charset="0"/>
                <a:cs typeface="Arial" panose="020B0604020202020204" pitchFamily="34" charset="0"/>
              </a:rPr>
              <a:t>Colorado Residential Customers</a:t>
            </a:r>
            <a:endParaRPr lang="en-US" sz="2400" b="1" dirty="0">
              <a:solidFill>
                <a:schemeClr val="tx1"/>
              </a:solidFill>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075704379"/>
              </p:ext>
            </p:extLst>
          </p:nvPr>
        </p:nvGraphicFramePr>
        <p:xfrm>
          <a:off x="4572000" y="2362200"/>
          <a:ext cx="4038600" cy="2824350"/>
        </p:xfrm>
        <a:graphic>
          <a:graphicData uri="http://schemas.openxmlformats.org/drawingml/2006/table">
            <a:tbl>
              <a:tblPr firstRow="1" bandRow="1">
                <a:tableStyleId>{B301B821-A1FF-4177-AEE7-76D212191A09}</a:tableStyleId>
              </a:tblPr>
              <a:tblGrid>
                <a:gridCol w="2057400"/>
                <a:gridCol w="990600"/>
                <a:gridCol w="990600"/>
              </a:tblGrid>
              <a:tr h="304800">
                <a:tc>
                  <a:txBody>
                    <a:bodyPr/>
                    <a:lstStyle/>
                    <a:p>
                      <a:pPr algn="ctr"/>
                      <a:endParaRPr lang="en-US" sz="1600" b="1"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a:t>
                      </a:r>
                      <a:endParaRPr lang="es-ES" sz="1600" b="0" dirty="0" smtClean="0">
                        <a:solidFill>
                          <a:schemeClr val="tx1"/>
                        </a:solidFill>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dirty="0" smtClean="0"/>
                        <a:t>%</a:t>
                      </a:r>
                      <a:endParaRPr lang="es-ES" sz="1600" b="0" dirty="0" smtClean="0">
                        <a:solidFill>
                          <a:schemeClr val="tx1"/>
                        </a:solidFill>
                        <a:latin typeface="Arial" panose="020B0604020202020204" pitchFamily="34" charset="0"/>
                        <a:cs typeface="Arial" panose="020B0604020202020204" pitchFamily="34" charset="0"/>
                      </a:endParaRPr>
                    </a:p>
                  </a:txBody>
                  <a:tcPr/>
                </a:tc>
              </a:tr>
              <a:tr h="417401">
                <a:tc>
                  <a:txBody>
                    <a:bodyPr/>
                    <a:lstStyle/>
                    <a:p>
                      <a:r>
                        <a:rPr lang="es-ES" sz="1600" dirty="0" smtClean="0">
                          <a:latin typeface="Arial" panose="020B0604020202020204" pitchFamily="34" charset="0"/>
                          <a:cs typeface="Arial" panose="020B0604020202020204" pitchFamily="34" charset="0"/>
                        </a:rPr>
                        <a:t>Windsource®</a:t>
                      </a:r>
                      <a:endParaRPr lang="en-US" sz="1600" b="0"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1,070</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68%</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tc>
              </a:tr>
              <a:tr h="3673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Not Sure</a:t>
                      </a:r>
                      <a:endParaRPr lang="en-US" sz="1600" b="0" dirty="0" smtClean="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226</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14%</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tc>
              </a:tr>
              <a:tr h="3673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smtClean="0">
                          <a:latin typeface="Arial" panose="020B0604020202020204" pitchFamily="34" charset="0"/>
                          <a:cs typeface="Arial" panose="020B0604020202020204" pitchFamily="34" charset="0"/>
                        </a:rPr>
                        <a:t>Solar*</a:t>
                      </a:r>
                      <a:r>
                        <a:rPr lang="es-ES" sz="1600" dirty="0" err="1" smtClean="0">
                          <a:latin typeface="Arial" panose="020B0604020202020204" pitchFamily="34" charset="0"/>
                          <a:cs typeface="Arial" panose="020B0604020202020204" pitchFamily="34" charset="0"/>
                        </a:rPr>
                        <a:t>Rewards</a:t>
                      </a:r>
                      <a:r>
                        <a:rPr lang="es-ES" sz="1600" dirty="0" smtClean="0">
                          <a:latin typeface="Arial" panose="020B0604020202020204" pitchFamily="34" charset="0"/>
                          <a:cs typeface="Arial" panose="020B0604020202020204" pitchFamily="34" charset="0"/>
                        </a:rPr>
                        <a:t>®</a:t>
                      </a:r>
                      <a:endParaRPr lang="en-US" sz="1600" b="0" dirty="0" smtClean="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121</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8%</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tc>
              </a:tr>
              <a:tr h="6344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smtClean="0">
                          <a:latin typeface="Arial" panose="020B0604020202020204" pitchFamily="34" charset="0"/>
                          <a:cs typeface="Arial" panose="020B0604020202020204" pitchFamily="34" charset="0"/>
                        </a:rPr>
                        <a:t>Solar*</a:t>
                      </a:r>
                      <a:r>
                        <a:rPr lang="es-ES" sz="1600" dirty="0" err="1" smtClean="0">
                          <a:latin typeface="Arial" panose="020B0604020202020204" pitchFamily="34" charset="0"/>
                          <a:cs typeface="Arial" panose="020B0604020202020204" pitchFamily="34" charset="0"/>
                        </a:rPr>
                        <a:t>Rewards</a:t>
                      </a:r>
                      <a:r>
                        <a:rPr lang="es-ES" sz="1600" dirty="0" smtClean="0">
                          <a:latin typeface="Arial" panose="020B0604020202020204" pitchFamily="34" charset="0"/>
                          <a:cs typeface="Arial" panose="020B060402020202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err="1" smtClean="0">
                          <a:latin typeface="Arial" panose="020B0604020202020204" pitchFamily="34" charset="0"/>
                          <a:cs typeface="Arial" panose="020B0604020202020204" pitchFamily="34" charset="0"/>
                        </a:rPr>
                        <a:t>Community</a:t>
                      </a:r>
                      <a:r>
                        <a:rPr lang="es-ES" sz="1600" dirty="0" smtClean="0">
                          <a:latin typeface="Arial" panose="020B0604020202020204" pitchFamily="34" charset="0"/>
                          <a:cs typeface="Arial" panose="020B0604020202020204" pitchFamily="34" charset="0"/>
                        </a:rPr>
                        <a:t>®</a:t>
                      </a:r>
                      <a:endParaRPr lang="en-US" sz="1600" b="0" dirty="0" smtClean="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73</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5%</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tc>
              </a:tr>
              <a:tr h="3673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smtClean="0">
                          <a:latin typeface="Arial" panose="020B0604020202020204" pitchFamily="34" charset="0"/>
                          <a:cs typeface="Arial" panose="020B0604020202020204" pitchFamily="34" charset="0"/>
                        </a:rPr>
                        <a:t>Net </a:t>
                      </a:r>
                      <a:r>
                        <a:rPr lang="es-ES" sz="1600" dirty="0" err="1" smtClean="0">
                          <a:latin typeface="Arial" panose="020B0604020202020204" pitchFamily="34" charset="0"/>
                          <a:cs typeface="Arial" panose="020B0604020202020204" pitchFamily="34" charset="0"/>
                        </a:rPr>
                        <a:t>Metering</a:t>
                      </a:r>
                      <a:r>
                        <a:rPr lang="es-ES" sz="1600" dirty="0" smtClean="0">
                          <a:latin typeface="Arial" panose="020B0604020202020204" pitchFamily="34" charset="0"/>
                          <a:cs typeface="Arial" panose="020B0604020202020204" pitchFamily="34" charset="0"/>
                        </a:rPr>
                        <a:t>®</a:t>
                      </a:r>
                      <a:endParaRPr lang="en-US" sz="1600" b="0" dirty="0" smtClean="0">
                        <a:latin typeface="Arial" panose="020B0604020202020204" pitchFamily="34" charset="0"/>
                        <a:cs typeface="Arial" panose="020B0604020202020204" pitchFamily="34" charset="0"/>
                      </a:endParaRPr>
                    </a:p>
                  </a:txBody>
                  <a:tcPr>
                    <a:lnB w="12700" cap="flat" cmpd="sng" algn="ctr">
                      <a:solidFill>
                        <a:schemeClr val="accent2"/>
                      </a:solidFill>
                      <a:prstDash val="lgDash"/>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79</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lnB w="12700" cap="flat" cmpd="sng" algn="ctr">
                      <a:solidFill>
                        <a:schemeClr val="accent2"/>
                      </a:solidFill>
                      <a:prstDash val="lgDash"/>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5%</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lnB w="12700" cap="flat" cmpd="sng" algn="ctr">
                      <a:solidFill>
                        <a:schemeClr val="accent2"/>
                      </a:solidFill>
                      <a:prstDash val="lgDash"/>
                      <a:round/>
                      <a:headEnd type="none" w="med" len="med"/>
                      <a:tailEnd type="none" w="med" len="med"/>
                    </a:lnB>
                  </a:tcPr>
                </a:tc>
              </a:tr>
              <a:tr h="333921">
                <a:tc>
                  <a:txBody>
                    <a:bodyPr/>
                    <a:lstStyle/>
                    <a:p>
                      <a:r>
                        <a:rPr lang="es-ES" sz="1600" dirty="0" smtClean="0">
                          <a:latin typeface="Arial" panose="020B0604020202020204" pitchFamily="34" charset="0"/>
                          <a:cs typeface="Arial" panose="020B0604020202020204" pitchFamily="34" charset="0"/>
                        </a:rPr>
                        <a:t>TOTAL</a:t>
                      </a:r>
                      <a:endParaRPr lang="en-US" sz="1600" b="1" dirty="0">
                        <a:latin typeface="Arial" panose="020B0604020202020204" pitchFamily="34" charset="0"/>
                        <a:cs typeface="Arial" panose="020B0604020202020204" pitchFamily="34" charset="0"/>
                      </a:endParaRPr>
                    </a:p>
                  </a:txBody>
                  <a:tcPr>
                    <a:lnT w="12700" cap="flat" cmpd="sng" algn="ctr">
                      <a:solidFill>
                        <a:schemeClr val="accent2"/>
                      </a:solidFill>
                      <a:prstDash val="lgDash"/>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1,569</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lnT w="12700" cap="flat" cmpd="sng" algn="ctr">
                      <a:solidFill>
                        <a:schemeClr val="accent2"/>
                      </a:solidFill>
                      <a:prstDash val="lgDash"/>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600" kern="1200" dirty="0" smtClean="0">
                          <a:latin typeface="Arial" panose="020B0604020202020204" pitchFamily="34" charset="0"/>
                          <a:cs typeface="Arial" panose="020B0604020202020204" pitchFamily="34" charset="0"/>
                        </a:rPr>
                        <a:t>100%</a:t>
                      </a:r>
                      <a:endParaRPr lang="es-ES" sz="1600" b="0" kern="1200" dirty="0" smtClean="0">
                        <a:solidFill>
                          <a:schemeClr val="tx1"/>
                        </a:solidFill>
                        <a:latin typeface="Arial" panose="020B0604020202020204" pitchFamily="34" charset="0"/>
                        <a:ea typeface="+mn-ea"/>
                        <a:cs typeface="Arial" panose="020B0604020202020204" pitchFamily="34" charset="0"/>
                      </a:endParaRPr>
                    </a:p>
                  </a:txBody>
                  <a:tcPr>
                    <a:lnT w="12700" cap="flat" cmpd="sng" algn="ctr">
                      <a:solidFill>
                        <a:schemeClr val="accent2"/>
                      </a:solidFill>
                      <a:prstDash val="lgDash"/>
                      <a:round/>
                      <a:headEnd type="none" w="med" len="med"/>
                      <a:tailEnd type="none" w="med" len="med"/>
                    </a:lnT>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126433641"/>
              </p:ext>
            </p:extLst>
          </p:nvPr>
        </p:nvGraphicFramePr>
        <p:xfrm>
          <a:off x="381000" y="2438400"/>
          <a:ext cx="3886200" cy="2326640"/>
        </p:xfrm>
        <a:graphic>
          <a:graphicData uri="http://schemas.openxmlformats.org/drawingml/2006/table">
            <a:tbl>
              <a:tblPr bandRow="1">
                <a:tableStyleId>{B301B821-A1FF-4177-AEE7-76D212191A09}</a:tableStyleId>
              </a:tblPr>
              <a:tblGrid>
                <a:gridCol w="2590800"/>
                <a:gridCol w="1295400"/>
              </a:tblGrid>
              <a:tr h="370840">
                <a:tc>
                  <a:txBody>
                    <a:bodyPr/>
                    <a:lstStyle/>
                    <a:p>
                      <a:r>
                        <a:rPr lang="en-US" sz="1600" noProof="0" dirty="0" smtClean="0">
                          <a:latin typeface="Arial" panose="020B0604020202020204" pitchFamily="34" charset="0"/>
                          <a:cs typeface="Arial" panose="020B0604020202020204" pitchFamily="34" charset="0"/>
                        </a:rPr>
                        <a:t>Launch</a:t>
                      </a:r>
                      <a:r>
                        <a:rPr lang="en-US" sz="1600" baseline="0" noProof="0" dirty="0" smtClean="0">
                          <a:latin typeface="Arial" panose="020B0604020202020204" pitchFamily="34" charset="0"/>
                          <a:cs typeface="Arial" panose="020B0604020202020204" pitchFamily="34" charset="0"/>
                        </a:rPr>
                        <a:t> survey</a:t>
                      </a:r>
                      <a:endParaRPr lang="en-US" sz="16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noProof="0" dirty="0" smtClean="0">
                          <a:latin typeface="Arial" panose="020B0604020202020204" pitchFamily="34" charset="0"/>
                          <a:cs typeface="Arial" panose="020B0604020202020204" pitchFamily="34" charset="0"/>
                        </a:rPr>
                        <a:t>01/23/2018</a:t>
                      </a:r>
                      <a:endParaRPr lang="en-US" sz="1600" b="0" noProof="0" dirty="0" smtClean="0">
                        <a:solidFill>
                          <a:schemeClr val="tx1"/>
                        </a:solidFill>
                        <a:latin typeface="Arial" panose="020B0604020202020204" pitchFamily="34" charset="0"/>
                        <a:cs typeface="Arial" panose="020B0604020202020204" pitchFamily="34" charset="0"/>
                      </a:endParaRPr>
                    </a:p>
                  </a:txBody>
                  <a:tcPr/>
                </a:tc>
              </a:tr>
              <a:tr h="370840">
                <a:tc>
                  <a:txBody>
                    <a:bodyPr/>
                    <a:lstStyle/>
                    <a:p>
                      <a:r>
                        <a:rPr lang="en-US" sz="1600" noProof="0" dirty="0" smtClean="0">
                          <a:latin typeface="Arial" panose="020B0604020202020204" pitchFamily="34" charset="0"/>
                          <a:cs typeface="Arial" panose="020B0604020202020204" pitchFamily="34" charset="0"/>
                        </a:rPr>
                        <a:t>Close survey</a:t>
                      </a:r>
                      <a:endParaRPr lang="en-US" sz="16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noProof="0" dirty="0" smtClean="0">
                          <a:latin typeface="Arial" panose="020B0604020202020204" pitchFamily="34" charset="0"/>
                          <a:cs typeface="Arial" panose="020B0604020202020204" pitchFamily="34" charset="0"/>
                        </a:rPr>
                        <a:t>02/09/2018</a:t>
                      </a:r>
                      <a:endParaRPr lang="en-US" sz="1600" b="0" noProof="0" dirty="0" smtClean="0">
                        <a:solidFill>
                          <a:schemeClr val="tx1"/>
                        </a:solidFill>
                        <a:latin typeface="Arial" panose="020B0604020202020204" pitchFamily="34" charset="0"/>
                        <a:cs typeface="Arial" panose="020B0604020202020204" pitchFamily="34" charset="0"/>
                      </a:endParaRPr>
                    </a:p>
                  </a:txBody>
                  <a:tcPr/>
                </a:tc>
              </a:tr>
              <a:tr h="370840">
                <a:tc>
                  <a:txBody>
                    <a:bodyPr/>
                    <a:lstStyle/>
                    <a:p>
                      <a:r>
                        <a:rPr lang="en-US" sz="1600" noProof="0" dirty="0" smtClean="0">
                          <a:latin typeface="Arial" panose="020B0604020202020204" pitchFamily="34" charset="0"/>
                          <a:cs typeface="Arial" panose="020B0604020202020204" pitchFamily="34" charset="0"/>
                        </a:rPr>
                        <a:t>Number of </a:t>
                      </a:r>
                      <a:r>
                        <a:rPr lang="en-US" sz="1600" baseline="0" noProof="0" dirty="0" smtClean="0">
                          <a:latin typeface="Arial" panose="020B0604020202020204" pitchFamily="34" charset="0"/>
                          <a:cs typeface="Arial" panose="020B0604020202020204" pitchFamily="34" charset="0"/>
                        </a:rPr>
                        <a:t>email invitations</a:t>
                      </a:r>
                      <a:endParaRPr lang="en-US" sz="16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noProof="0" dirty="0" smtClean="0">
                          <a:latin typeface="Arial" panose="020B0604020202020204" pitchFamily="34" charset="0"/>
                          <a:cs typeface="Arial" panose="020B0604020202020204" pitchFamily="34" charset="0"/>
                        </a:rPr>
                        <a:t>14,522</a:t>
                      </a:r>
                      <a:endParaRPr lang="en-US" sz="1600" b="0" noProof="0" dirty="0" smtClean="0">
                        <a:solidFill>
                          <a:schemeClr val="tx1"/>
                        </a:solidFill>
                        <a:latin typeface="Arial" panose="020B0604020202020204" pitchFamily="34" charset="0"/>
                        <a:cs typeface="Arial" panose="020B0604020202020204" pitchFamily="34" charset="0"/>
                      </a:endParaRPr>
                    </a:p>
                  </a:txBody>
                  <a:tcPr/>
                </a:tc>
              </a:tr>
              <a:tr h="335280">
                <a:tc>
                  <a:txBody>
                    <a:bodyPr/>
                    <a:lstStyle/>
                    <a:p>
                      <a:r>
                        <a:rPr lang="en-US" sz="1600" noProof="0" dirty="0" smtClean="0">
                          <a:latin typeface="Arial" panose="020B0604020202020204" pitchFamily="34" charset="0"/>
                          <a:cs typeface="Arial" panose="020B0604020202020204" pitchFamily="34" charset="0"/>
                        </a:rPr>
                        <a:t>Number</a:t>
                      </a:r>
                      <a:r>
                        <a:rPr lang="en-US" sz="1600" baseline="0" noProof="0" dirty="0" smtClean="0">
                          <a:latin typeface="Arial" panose="020B0604020202020204" pitchFamily="34" charset="0"/>
                          <a:cs typeface="Arial" panose="020B0604020202020204" pitchFamily="34" charset="0"/>
                        </a:rPr>
                        <a:t> of completes</a:t>
                      </a:r>
                      <a:endParaRPr lang="en-US" sz="16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noProof="0" dirty="0" smtClean="0">
                          <a:latin typeface="Arial" panose="020B0604020202020204" pitchFamily="34" charset="0"/>
                          <a:cs typeface="Arial" panose="020B0604020202020204" pitchFamily="34" charset="0"/>
                        </a:rPr>
                        <a:t>1,343</a:t>
                      </a:r>
                      <a:endParaRPr lang="en-US" sz="1600" b="0" noProof="0" dirty="0">
                        <a:latin typeface="Arial" panose="020B0604020202020204" pitchFamily="34" charset="0"/>
                        <a:cs typeface="Arial" panose="020B0604020202020204" pitchFamily="34" charset="0"/>
                      </a:endParaRPr>
                    </a:p>
                  </a:txBody>
                  <a:tcPr/>
                </a:tc>
              </a:tr>
              <a:tr h="335280">
                <a:tc>
                  <a:txBody>
                    <a:bodyPr/>
                    <a:lstStyle/>
                    <a:p>
                      <a:r>
                        <a:rPr lang="en-US" sz="1600" noProof="0" dirty="0" smtClean="0">
                          <a:latin typeface="Arial" panose="020B0604020202020204" pitchFamily="34" charset="0"/>
                          <a:cs typeface="Arial" panose="020B0604020202020204" pitchFamily="34" charset="0"/>
                        </a:rPr>
                        <a:t>Response rate</a:t>
                      </a:r>
                      <a:endParaRPr lang="en-US" sz="16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noProof="0" dirty="0" smtClean="0">
                          <a:latin typeface="Arial" panose="020B0604020202020204" pitchFamily="34" charset="0"/>
                          <a:cs typeface="Arial" panose="020B0604020202020204" pitchFamily="34" charset="0"/>
                        </a:rPr>
                        <a:t>9.2%</a:t>
                      </a:r>
                      <a:endParaRPr lang="en-US" sz="1600" b="0" noProof="0" dirty="0">
                        <a:latin typeface="Arial" panose="020B0604020202020204" pitchFamily="34" charset="0"/>
                        <a:cs typeface="Arial" panose="020B0604020202020204" pitchFamily="34" charset="0"/>
                      </a:endParaRPr>
                    </a:p>
                  </a:txBody>
                  <a:tcPr/>
                </a:tc>
              </a:tr>
              <a:tr h="274320">
                <a:tc>
                  <a:txBody>
                    <a:bodyPr/>
                    <a:lstStyle/>
                    <a:p>
                      <a:r>
                        <a:rPr lang="en-US" sz="1600" noProof="0" dirty="0" smtClean="0">
                          <a:latin typeface="Arial" panose="020B0604020202020204" pitchFamily="34" charset="0"/>
                          <a:cs typeface="Arial" panose="020B0604020202020204" pitchFamily="34" charset="0"/>
                        </a:rPr>
                        <a:t>Incentive</a:t>
                      </a:r>
                      <a:endParaRPr lang="en-US" sz="16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noProof="0" dirty="0" smtClean="0">
                          <a:latin typeface="Arial" panose="020B0604020202020204" pitchFamily="34" charset="0"/>
                          <a:cs typeface="Arial" panose="020B0604020202020204" pitchFamily="34" charset="0"/>
                        </a:rPr>
                        <a:t>No</a:t>
                      </a:r>
                      <a:endParaRPr lang="en-US" sz="1600" b="0" noProof="0" dirty="0" smtClean="0">
                        <a:solidFill>
                          <a:schemeClr val="tx1"/>
                        </a:solidFill>
                        <a:latin typeface="Arial" panose="020B0604020202020204" pitchFamily="34" charset="0"/>
                        <a:cs typeface="Arial" panose="020B0604020202020204" pitchFamily="34" charset="0"/>
                      </a:endParaRPr>
                    </a:p>
                  </a:txBody>
                  <a:tcPr/>
                </a:tc>
              </a:tr>
            </a:tbl>
          </a:graphicData>
        </a:graphic>
      </p:graphicFrame>
      <p:cxnSp>
        <p:nvCxnSpPr>
          <p:cNvPr id="9" name="Straight Connector 8"/>
          <p:cNvCxnSpPr/>
          <p:nvPr/>
        </p:nvCxnSpPr>
        <p:spPr>
          <a:xfrm>
            <a:off x="381000" y="914400"/>
            <a:ext cx="838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9205" y="0"/>
            <a:ext cx="5346700"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43</a:t>
            </a:fld>
            <a:endParaRPr lang="en-US" dirty="0">
              <a:solidFill>
                <a:schemeClr val="bg1"/>
              </a:solidFill>
            </a:endParaRPr>
          </a:p>
        </p:txBody>
      </p:sp>
    </p:spTree>
    <p:extLst>
      <p:ext uri="{BB962C8B-B14F-4D97-AF65-F5344CB8AC3E}">
        <p14:creationId xmlns:p14="http://schemas.microsoft.com/office/powerpoint/2010/main" val="18957583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381000"/>
            <a:ext cx="8915400" cy="796636"/>
          </a:xfrm>
        </p:spPr>
        <p:txBody>
          <a:bodyPr>
            <a:noAutofit/>
          </a:bodyPr>
          <a:lstStyle/>
          <a:p>
            <a:r>
              <a:rPr lang="en-US" b="0" dirty="0">
                <a:solidFill>
                  <a:srgbClr val="D81E05"/>
                </a:solidFill>
              </a:rPr>
              <a:t>The Majority of Respondents are Windsource Customers</a:t>
            </a:r>
          </a:p>
        </p:txBody>
      </p:sp>
      <p:sp>
        <p:nvSpPr>
          <p:cNvPr id="2" name="TextBox 1"/>
          <p:cNvSpPr txBox="1"/>
          <p:nvPr/>
        </p:nvSpPr>
        <p:spPr>
          <a:xfrm>
            <a:off x="914400" y="6248400"/>
            <a:ext cx="6248400" cy="381000"/>
          </a:xfrm>
          <a:prstGeom prst="rect">
            <a:avLst/>
          </a:prstGeom>
        </p:spPr>
        <p:txBody>
          <a:bodyPr vert="horz" wrap="square" lIns="91440" tIns="45720" rIns="91440" bIns="45720" rtlCol="0" anchor="ctr">
            <a:noAutofit/>
          </a:bodyPr>
          <a:lstStyle/>
          <a:p>
            <a:r>
              <a:rPr lang="en-US" sz="1100" i="1" dirty="0" smtClean="0">
                <a:latin typeface="Arial" panose="020B0604020202020204" pitchFamily="34" charset="0"/>
                <a:ea typeface="Verdana" panose="020B0604030504040204" pitchFamily="34" charset="0"/>
                <a:cs typeface="Arial" panose="020B0604020202020204" pitchFamily="34" charset="0"/>
              </a:rPr>
              <a:t>Q. </a:t>
            </a:r>
            <a:r>
              <a:rPr lang="en-US" sz="1100" i="1" dirty="0">
                <a:latin typeface="Arial" panose="020B0604020202020204" pitchFamily="34" charset="0"/>
                <a:ea typeface="Verdana" panose="020B0604030504040204" pitchFamily="34" charset="0"/>
                <a:cs typeface="Arial" panose="020B0604020202020204" pitchFamily="34" charset="0"/>
              </a:rPr>
              <a:t>Please select the Xcel Energy renewable program that you are currently participating in</a:t>
            </a:r>
            <a:r>
              <a:rPr lang="en-US" sz="1100" i="1" dirty="0" smtClean="0">
                <a:latin typeface="Arial" panose="020B0604020202020204" pitchFamily="34" charset="0"/>
                <a:ea typeface="Verdana" panose="020B0604030504040204" pitchFamily="34" charset="0"/>
                <a:cs typeface="Arial" panose="020B0604020202020204" pitchFamily="34" charset="0"/>
              </a:rPr>
              <a:t>:</a:t>
            </a:r>
          </a:p>
          <a:p>
            <a:r>
              <a:rPr lang="en-US" sz="1100" i="1" dirty="0" smtClean="0">
                <a:latin typeface="Arial" panose="020B0604020202020204" pitchFamily="34" charset="0"/>
                <a:ea typeface="Verdana" panose="020B0604030504040204" pitchFamily="34" charset="0"/>
                <a:cs typeface="Arial" panose="020B0604020202020204" pitchFamily="34" charset="0"/>
              </a:rPr>
              <a:t>Q. How long ago did you enroll?</a:t>
            </a:r>
          </a:p>
        </p:txBody>
      </p:sp>
      <p:sp>
        <p:nvSpPr>
          <p:cNvPr id="13" name="TextBox 12"/>
          <p:cNvSpPr txBox="1"/>
          <p:nvPr/>
        </p:nvSpPr>
        <p:spPr>
          <a:xfrm>
            <a:off x="762000" y="5638800"/>
            <a:ext cx="762000" cy="304800"/>
          </a:xfrm>
          <a:prstGeom prst="rect">
            <a:avLst/>
          </a:prstGeom>
        </p:spPr>
        <p:txBody>
          <a:bodyPr vert="horz" wrap="square" lIns="91440" tIns="45720" rIns="91440" bIns="45720" rtlCol="0" anchor="ctr">
            <a:noAutofit/>
          </a:bodyPr>
          <a:lstStyle/>
          <a:p>
            <a:r>
              <a:rPr lang="en-US" sz="1050" dirty="0" smtClean="0"/>
              <a:t>N=1,569</a:t>
            </a:r>
          </a:p>
        </p:txBody>
      </p:sp>
      <p:graphicFrame>
        <p:nvGraphicFramePr>
          <p:cNvPr id="9" name="Chart 8"/>
          <p:cNvGraphicFramePr>
            <a:graphicFrameLocks/>
          </p:cNvGraphicFramePr>
          <p:nvPr>
            <p:extLst>
              <p:ext uri="{D42A27DB-BD31-4B8C-83A1-F6EECF244321}">
                <p14:modId xmlns:p14="http://schemas.microsoft.com/office/powerpoint/2010/main" val="3734798234"/>
              </p:ext>
            </p:extLst>
          </p:nvPr>
        </p:nvGraphicFramePr>
        <p:xfrm>
          <a:off x="0" y="1295400"/>
          <a:ext cx="5029200" cy="4343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extLst>
              <p:ext uri="{D42A27DB-BD31-4B8C-83A1-F6EECF244321}">
                <p14:modId xmlns:p14="http://schemas.microsoft.com/office/powerpoint/2010/main" val="1149935571"/>
              </p:ext>
            </p:extLst>
          </p:nvPr>
        </p:nvGraphicFramePr>
        <p:xfrm>
          <a:off x="4724400" y="1295400"/>
          <a:ext cx="4267200" cy="419100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7772400" y="5791200"/>
            <a:ext cx="671945" cy="304800"/>
          </a:xfrm>
          <a:prstGeom prst="rect">
            <a:avLst/>
          </a:prstGeom>
        </p:spPr>
        <p:txBody>
          <a:bodyPr vert="horz" wrap="square" lIns="91440" tIns="45720" rIns="91440" bIns="45720" rtlCol="0" anchor="ctr">
            <a:noAutofit/>
          </a:bodyPr>
          <a:lstStyle/>
          <a:p>
            <a:r>
              <a:rPr lang="en-US" sz="1050" dirty="0" smtClean="0"/>
              <a:t>N=925</a:t>
            </a:r>
          </a:p>
        </p:txBody>
      </p:sp>
      <p:cxnSp>
        <p:nvCxnSpPr>
          <p:cNvPr id="5" name="Straight Connector 4"/>
          <p:cNvCxnSpPr/>
          <p:nvPr/>
        </p:nvCxnSpPr>
        <p:spPr>
          <a:xfrm>
            <a:off x="4876800" y="1447800"/>
            <a:ext cx="0" cy="419100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9205" y="0"/>
            <a:ext cx="5346700"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44</a:t>
            </a:fld>
            <a:endParaRPr lang="en-US" dirty="0">
              <a:solidFill>
                <a:schemeClr val="bg1"/>
              </a:solidFill>
            </a:endParaRPr>
          </a:p>
        </p:txBody>
      </p:sp>
    </p:spTree>
    <p:extLst>
      <p:ext uri="{BB962C8B-B14F-4D97-AF65-F5344CB8AC3E}">
        <p14:creationId xmlns:p14="http://schemas.microsoft.com/office/powerpoint/2010/main" val="241209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381000"/>
            <a:ext cx="8915400" cy="918358"/>
          </a:xfrm>
        </p:spPr>
        <p:txBody>
          <a:bodyPr>
            <a:noAutofit/>
          </a:bodyPr>
          <a:lstStyle/>
          <a:p>
            <a:r>
              <a:rPr lang="en-US" b="0" dirty="0">
                <a:solidFill>
                  <a:srgbClr val="D81E05"/>
                </a:solidFill>
              </a:rPr>
              <a:t>Top Reason for Choosing Renewable</a:t>
            </a:r>
            <a:br>
              <a:rPr lang="en-US" b="0" dirty="0">
                <a:solidFill>
                  <a:srgbClr val="D81E05"/>
                </a:solidFill>
              </a:rPr>
            </a:br>
            <a:r>
              <a:rPr lang="en-US" b="0" dirty="0">
                <a:solidFill>
                  <a:srgbClr val="D81E05"/>
                </a:solidFill>
              </a:rPr>
              <a:t> Program:  Help the Environment</a:t>
            </a:r>
            <a:r>
              <a:rPr lang="en-US" sz="2800" b="1" cap="none" dirty="0" smtClean="0">
                <a:solidFill>
                  <a:schemeClr val="tx1"/>
                </a:solidFill>
                <a:latin typeface="Arial" panose="020B0604020202020204" pitchFamily="34" charset="0"/>
                <a:ea typeface="Verdana" panose="020B0604030504040204" pitchFamily="34" charset="0"/>
                <a:cs typeface="Arial" panose="020B0604020202020204" pitchFamily="34" charset="0"/>
              </a:rPr>
              <a:t/>
            </a:r>
            <a:br>
              <a:rPr lang="en-US" sz="2800" b="1" cap="none" dirty="0" smtClean="0">
                <a:solidFill>
                  <a:schemeClr val="tx1"/>
                </a:solidFill>
                <a:latin typeface="Arial" panose="020B0604020202020204" pitchFamily="34" charset="0"/>
                <a:ea typeface="Verdana" panose="020B0604030504040204" pitchFamily="34" charset="0"/>
                <a:cs typeface="Arial" panose="020B0604020202020204" pitchFamily="34" charset="0"/>
              </a:rPr>
            </a:br>
            <a:endParaRPr lang="en-US" sz="2800" b="1" i="1" cap="none"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2" name="TextBox 1"/>
          <p:cNvSpPr txBox="1"/>
          <p:nvPr/>
        </p:nvSpPr>
        <p:spPr>
          <a:xfrm>
            <a:off x="914400" y="6248400"/>
            <a:ext cx="6248400" cy="381000"/>
          </a:xfrm>
          <a:prstGeom prst="rect">
            <a:avLst/>
          </a:prstGeom>
        </p:spPr>
        <p:txBody>
          <a:bodyPr vert="horz" wrap="square" lIns="91440" tIns="45720" rIns="91440" bIns="45720" rtlCol="0" anchor="ctr">
            <a:noAutofit/>
          </a:bodyPr>
          <a:lstStyle/>
          <a:p>
            <a:r>
              <a:rPr lang="en-US" sz="1000" i="1" dirty="0" smtClean="0">
                <a:latin typeface="Arial" panose="020B0604020202020204" pitchFamily="34" charset="0"/>
                <a:ea typeface="Verdana" panose="020B0604030504040204" pitchFamily="34" charset="0"/>
                <a:cs typeface="Arial" panose="020B0604020202020204" pitchFamily="34" charset="0"/>
              </a:rPr>
              <a:t>Q</a:t>
            </a:r>
            <a:r>
              <a:rPr lang="en-US" sz="1000" i="1" dirty="0">
                <a:latin typeface="Arial" panose="020B0604020202020204" pitchFamily="34" charset="0"/>
                <a:ea typeface="Verdana" panose="020B0604030504040204" pitchFamily="34" charset="0"/>
                <a:cs typeface="Arial" panose="020B0604020202020204" pitchFamily="34" charset="0"/>
              </a:rPr>
              <a:t>. </a:t>
            </a:r>
            <a:r>
              <a:rPr lang="en-US" sz="1100" i="1" dirty="0">
                <a:latin typeface="Arial" panose="020B0604020202020204" pitchFamily="34" charset="0"/>
                <a:cs typeface="Arial" panose="020B0604020202020204" pitchFamily="34" charset="0"/>
              </a:rPr>
              <a:t>Which of the following reasons best describe why you chose to participate in a renewable energy program? Please select your top three.</a:t>
            </a:r>
            <a:endParaRPr lang="en-US" sz="1100" i="1" dirty="0">
              <a:latin typeface="Arial" panose="020B0604020202020204" pitchFamily="34" charset="0"/>
              <a:ea typeface="Verdana" panose="020B0604030504040204" pitchFamily="34" charset="0"/>
              <a:cs typeface="Arial" panose="020B0604020202020204" pitchFamily="34" charset="0"/>
            </a:endParaRPr>
          </a:p>
        </p:txBody>
      </p:sp>
      <p:sp>
        <p:nvSpPr>
          <p:cNvPr id="11" name="Rectangle 10"/>
          <p:cNvSpPr/>
          <p:nvPr/>
        </p:nvSpPr>
        <p:spPr>
          <a:xfrm>
            <a:off x="7391400" y="5562600"/>
            <a:ext cx="14478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Top 4</a:t>
            </a:r>
          </a:p>
          <a:p>
            <a:pPr algn="ctr"/>
            <a:r>
              <a:rPr lang="en-US" sz="1050" dirty="0" smtClean="0">
                <a:solidFill>
                  <a:schemeClr val="tx1"/>
                </a:solidFill>
              </a:rPr>
              <a:t>N=2,775</a:t>
            </a:r>
          </a:p>
          <a:p>
            <a:pPr algn="ctr"/>
            <a:r>
              <a:rPr lang="en-US" sz="1050" dirty="0" smtClean="0">
                <a:solidFill>
                  <a:schemeClr val="tx1"/>
                </a:solidFill>
              </a:rPr>
              <a:t>Multiple Responses</a:t>
            </a:r>
            <a:endParaRPr lang="en-US" sz="1050" dirty="0">
              <a:solidFill>
                <a:schemeClr val="tx1"/>
              </a:solidFill>
            </a:endParaRPr>
          </a:p>
        </p:txBody>
      </p:sp>
      <p:graphicFrame>
        <p:nvGraphicFramePr>
          <p:cNvPr id="14" name="Chart 13"/>
          <p:cNvGraphicFramePr>
            <a:graphicFrameLocks/>
          </p:cNvGraphicFramePr>
          <p:nvPr>
            <p:extLst>
              <p:ext uri="{D42A27DB-BD31-4B8C-83A1-F6EECF244321}">
                <p14:modId xmlns:p14="http://schemas.microsoft.com/office/powerpoint/2010/main" val="3431011475"/>
              </p:ext>
            </p:extLst>
          </p:nvPr>
        </p:nvGraphicFramePr>
        <p:xfrm>
          <a:off x="-885825" y="1114301"/>
          <a:ext cx="9753600" cy="4981699"/>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9205" y="0"/>
            <a:ext cx="5346700"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45</a:t>
            </a:fld>
            <a:endParaRPr lang="en-US" dirty="0">
              <a:solidFill>
                <a:schemeClr val="bg1"/>
              </a:solidFill>
            </a:endParaRPr>
          </a:p>
        </p:txBody>
      </p:sp>
    </p:spTree>
    <p:extLst>
      <p:ext uri="{BB962C8B-B14F-4D97-AF65-F5344CB8AC3E}">
        <p14:creationId xmlns:p14="http://schemas.microsoft.com/office/powerpoint/2010/main" val="23037266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1153" y="315433"/>
            <a:ext cx="8580912" cy="903767"/>
          </a:xfrm>
        </p:spPr>
        <p:txBody>
          <a:bodyPr/>
          <a:lstStyle/>
          <a:p>
            <a:r>
              <a:rPr lang="en-US" b="0" dirty="0">
                <a:solidFill>
                  <a:srgbClr val="D81E05"/>
                </a:solidFill>
              </a:rPr>
              <a:t>#1 Environmental Concern:  Reducing the </a:t>
            </a:r>
            <a:r>
              <a:rPr lang="en-US" b="0" dirty="0" smtClean="0">
                <a:solidFill>
                  <a:srgbClr val="D81E05"/>
                </a:solidFill>
              </a:rPr>
              <a:t/>
            </a:r>
            <a:br>
              <a:rPr lang="en-US" b="0" dirty="0" smtClean="0">
                <a:solidFill>
                  <a:srgbClr val="D81E05"/>
                </a:solidFill>
              </a:rPr>
            </a:br>
            <a:r>
              <a:rPr lang="en-US" b="0" dirty="0">
                <a:solidFill>
                  <a:srgbClr val="D81E05"/>
                </a:solidFill>
              </a:rPr>
              <a:t>I</a:t>
            </a:r>
            <a:r>
              <a:rPr lang="en-US" b="0" dirty="0" smtClean="0">
                <a:solidFill>
                  <a:srgbClr val="D81E05"/>
                </a:solidFill>
              </a:rPr>
              <a:t>mpacts </a:t>
            </a:r>
            <a:r>
              <a:rPr lang="en-US" b="0" dirty="0">
                <a:solidFill>
                  <a:srgbClr val="D81E05"/>
                </a:solidFill>
              </a:rPr>
              <a:t>of Climate Change</a:t>
            </a:r>
          </a:p>
        </p:txBody>
      </p:sp>
      <p:sp>
        <p:nvSpPr>
          <p:cNvPr id="8" name="TextBox 7"/>
          <p:cNvSpPr txBox="1"/>
          <p:nvPr/>
        </p:nvSpPr>
        <p:spPr>
          <a:xfrm>
            <a:off x="914400" y="6248400"/>
            <a:ext cx="6629400" cy="381000"/>
          </a:xfrm>
          <a:prstGeom prst="rect">
            <a:avLst/>
          </a:prstGeom>
        </p:spPr>
        <p:txBody>
          <a:bodyPr vert="horz" wrap="square" lIns="91440" tIns="45720" rIns="91440" bIns="45720" rtlCol="0" anchor="ctr">
            <a:noAutofit/>
          </a:bodyPr>
          <a:lstStyle/>
          <a:p>
            <a:r>
              <a:rPr lang="en-US" sz="1100" i="1" dirty="0" smtClean="0">
                <a:latin typeface="Arial" panose="020B0604020202020204" pitchFamily="34" charset="0"/>
                <a:ea typeface="Verdana" panose="020B0604030504040204" pitchFamily="34" charset="0"/>
                <a:cs typeface="Arial" panose="020B0604020202020204" pitchFamily="34" charset="0"/>
              </a:rPr>
              <a:t>Q. Please rank your environmental concerns in order of importance.</a:t>
            </a:r>
          </a:p>
        </p:txBody>
      </p:sp>
      <p:sp>
        <p:nvSpPr>
          <p:cNvPr id="9" name="Text Placeholder 3"/>
          <p:cNvSpPr txBox="1">
            <a:spLocks/>
          </p:cNvSpPr>
          <p:nvPr/>
        </p:nvSpPr>
        <p:spPr>
          <a:xfrm>
            <a:off x="6477000" y="0"/>
            <a:ext cx="26670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400" b="1" dirty="0" smtClean="0">
                <a:solidFill>
                  <a:schemeClr val="bg1"/>
                </a:solidFill>
                <a:latin typeface="Arial" panose="020B0604020202020204" pitchFamily="34" charset="0"/>
                <a:ea typeface="Verdana" panose="020B0604030504040204" pitchFamily="34" charset="0"/>
                <a:cs typeface="Arial" panose="020B0604020202020204" pitchFamily="34" charset="0"/>
              </a:rPr>
              <a:t> </a:t>
            </a:r>
            <a:endParaRPr lang="en-US" sz="1400" b="1"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12" name="Rectangle 11"/>
          <p:cNvSpPr/>
          <p:nvPr/>
        </p:nvSpPr>
        <p:spPr>
          <a:xfrm>
            <a:off x="7391400" y="5791200"/>
            <a:ext cx="14478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Top 3</a:t>
            </a:r>
          </a:p>
        </p:txBody>
      </p:sp>
      <p:graphicFrame>
        <p:nvGraphicFramePr>
          <p:cNvPr id="17" name="Chart 16"/>
          <p:cNvGraphicFramePr>
            <a:graphicFrameLocks/>
          </p:cNvGraphicFramePr>
          <p:nvPr>
            <p:extLst>
              <p:ext uri="{D42A27DB-BD31-4B8C-83A1-F6EECF244321}">
                <p14:modId xmlns:p14="http://schemas.microsoft.com/office/powerpoint/2010/main" val="1051051648"/>
              </p:ext>
            </p:extLst>
          </p:nvPr>
        </p:nvGraphicFramePr>
        <p:xfrm>
          <a:off x="609600" y="1219200"/>
          <a:ext cx="8077200" cy="4724400"/>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9205" y="0"/>
            <a:ext cx="5346700"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46</a:t>
            </a:fld>
            <a:endParaRPr lang="en-US" dirty="0">
              <a:solidFill>
                <a:schemeClr val="bg1"/>
              </a:solidFill>
            </a:endParaRPr>
          </a:p>
        </p:txBody>
      </p:sp>
    </p:spTree>
    <p:extLst>
      <p:ext uri="{BB962C8B-B14F-4D97-AF65-F5344CB8AC3E}">
        <p14:creationId xmlns:p14="http://schemas.microsoft.com/office/powerpoint/2010/main" val="19470991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580912" cy="1143000"/>
          </a:xfrm>
        </p:spPr>
        <p:txBody>
          <a:bodyPr/>
          <a:lstStyle/>
          <a:p>
            <a:r>
              <a:rPr lang="en-US" b="0" dirty="0">
                <a:solidFill>
                  <a:srgbClr val="D81E05"/>
                </a:solidFill>
              </a:rPr>
              <a:t>Climate Change is a Very Important </a:t>
            </a:r>
            <a:br>
              <a:rPr lang="en-US" b="0" dirty="0">
                <a:solidFill>
                  <a:srgbClr val="D81E05"/>
                </a:solidFill>
              </a:rPr>
            </a:br>
            <a:r>
              <a:rPr lang="en-US" b="0" dirty="0" smtClean="0">
                <a:solidFill>
                  <a:srgbClr val="D81E05"/>
                </a:solidFill>
              </a:rPr>
              <a:t>Consideration When </a:t>
            </a:r>
            <a:r>
              <a:rPr lang="en-US" b="0" dirty="0">
                <a:solidFill>
                  <a:srgbClr val="D81E05"/>
                </a:solidFill>
              </a:rPr>
              <a:t>Choosing Renewable Programs</a:t>
            </a:r>
          </a:p>
        </p:txBody>
      </p:sp>
      <p:sp>
        <p:nvSpPr>
          <p:cNvPr id="8" name="TextBox 7"/>
          <p:cNvSpPr txBox="1"/>
          <p:nvPr/>
        </p:nvSpPr>
        <p:spPr>
          <a:xfrm>
            <a:off x="914400" y="6248400"/>
            <a:ext cx="6629400" cy="381000"/>
          </a:xfrm>
          <a:prstGeom prst="rect">
            <a:avLst/>
          </a:prstGeom>
        </p:spPr>
        <p:txBody>
          <a:bodyPr vert="horz" wrap="square" lIns="91440" tIns="45720" rIns="91440" bIns="45720" rtlCol="0" anchor="ctr">
            <a:noAutofit/>
          </a:bodyPr>
          <a:lstStyle/>
          <a:p>
            <a:r>
              <a:rPr lang="en-US" sz="1100" i="1" dirty="0" smtClean="0">
                <a:latin typeface="Arial" panose="020B0604020202020204" pitchFamily="34" charset="0"/>
                <a:ea typeface="Verdana" panose="020B0604030504040204" pitchFamily="34" charset="0"/>
                <a:cs typeface="Arial" panose="020B0604020202020204" pitchFamily="34" charset="0"/>
              </a:rPr>
              <a:t>Q. To what degree  did climate change weight into your renewable choice decision?</a:t>
            </a:r>
          </a:p>
        </p:txBody>
      </p:sp>
      <p:sp>
        <p:nvSpPr>
          <p:cNvPr id="12" name="TextBox 11"/>
          <p:cNvSpPr txBox="1"/>
          <p:nvPr/>
        </p:nvSpPr>
        <p:spPr>
          <a:xfrm>
            <a:off x="7810500" y="5785262"/>
            <a:ext cx="762000" cy="304800"/>
          </a:xfrm>
          <a:prstGeom prst="rect">
            <a:avLst/>
          </a:prstGeom>
        </p:spPr>
        <p:txBody>
          <a:bodyPr vert="horz" wrap="square" lIns="91440" tIns="45720" rIns="91440" bIns="45720" rtlCol="0" anchor="ctr">
            <a:noAutofit/>
          </a:bodyPr>
          <a:lstStyle/>
          <a:p>
            <a:pPr algn="ctr"/>
            <a:r>
              <a:rPr lang="en-US" sz="1050" dirty="0" smtClean="0"/>
              <a:t>N=925</a:t>
            </a:r>
          </a:p>
        </p:txBody>
      </p:sp>
      <p:sp>
        <p:nvSpPr>
          <p:cNvPr id="13" name="Text Placeholder 3"/>
          <p:cNvSpPr txBox="1">
            <a:spLocks/>
          </p:cNvSpPr>
          <p:nvPr/>
        </p:nvSpPr>
        <p:spPr>
          <a:xfrm>
            <a:off x="6477000" y="0"/>
            <a:ext cx="26670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1400" b="1"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graphicFrame>
        <p:nvGraphicFramePr>
          <p:cNvPr id="14" name="Chart 13"/>
          <p:cNvGraphicFramePr>
            <a:graphicFrameLocks/>
          </p:cNvGraphicFramePr>
          <p:nvPr>
            <p:extLst>
              <p:ext uri="{D42A27DB-BD31-4B8C-83A1-F6EECF244321}">
                <p14:modId xmlns:p14="http://schemas.microsoft.com/office/powerpoint/2010/main" val="2527248009"/>
              </p:ext>
            </p:extLst>
          </p:nvPr>
        </p:nvGraphicFramePr>
        <p:xfrm>
          <a:off x="114300" y="1295400"/>
          <a:ext cx="8496300" cy="4981575"/>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9205" y="0"/>
            <a:ext cx="5346700"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47</a:t>
            </a:fld>
            <a:endParaRPr lang="en-US" dirty="0">
              <a:solidFill>
                <a:schemeClr val="bg1"/>
              </a:solidFill>
            </a:endParaRPr>
          </a:p>
        </p:txBody>
      </p:sp>
    </p:spTree>
    <p:extLst>
      <p:ext uri="{BB962C8B-B14F-4D97-AF65-F5344CB8AC3E}">
        <p14:creationId xmlns:p14="http://schemas.microsoft.com/office/powerpoint/2010/main" val="20473621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2900" y="457200"/>
            <a:ext cx="8580912" cy="914400"/>
          </a:xfrm>
        </p:spPr>
        <p:txBody>
          <a:bodyPr/>
          <a:lstStyle/>
          <a:p>
            <a:r>
              <a:rPr lang="en-US" b="0" dirty="0">
                <a:solidFill>
                  <a:srgbClr val="D81E05"/>
                </a:solidFill>
              </a:rPr>
              <a:t>Sixty-five Percent of Respondents Did Not </a:t>
            </a:r>
            <a:r>
              <a:rPr lang="en-US" b="0" dirty="0" smtClean="0">
                <a:solidFill>
                  <a:srgbClr val="D81E05"/>
                </a:solidFill>
              </a:rPr>
              <a:t/>
            </a:r>
            <a:br>
              <a:rPr lang="en-US" b="0" dirty="0" smtClean="0">
                <a:solidFill>
                  <a:srgbClr val="D81E05"/>
                </a:solidFill>
              </a:rPr>
            </a:br>
            <a:r>
              <a:rPr lang="en-US" b="0" dirty="0" smtClean="0">
                <a:solidFill>
                  <a:srgbClr val="D81E05"/>
                </a:solidFill>
              </a:rPr>
              <a:t>Consider </a:t>
            </a:r>
            <a:r>
              <a:rPr lang="en-US" b="0" dirty="0">
                <a:solidFill>
                  <a:srgbClr val="D81E05"/>
                </a:solidFill>
              </a:rPr>
              <a:t>Other Renewable Programs or Did Not Recall</a:t>
            </a:r>
          </a:p>
        </p:txBody>
      </p:sp>
      <p:sp>
        <p:nvSpPr>
          <p:cNvPr id="8" name="TextBox 7"/>
          <p:cNvSpPr txBox="1"/>
          <p:nvPr/>
        </p:nvSpPr>
        <p:spPr>
          <a:xfrm>
            <a:off x="914400" y="6248400"/>
            <a:ext cx="6629400" cy="381000"/>
          </a:xfrm>
          <a:prstGeom prst="rect">
            <a:avLst/>
          </a:prstGeom>
        </p:spPr>
        <p:txBody>
          <a:bodyPr vert="horz" wrap="square" lIns="91440" tIns="45720" rIns="91440" bIns="45720" rtlCol="0" anchor="ctr">
            <a:noAutofit/>
          </a:bodyPr>
          <a:lstStyle/>
          <a:p>
            <a:r>
              <a:rPr lang="en-US" sz="1100" i="1" dirty="0" smtClean="0">
                <a:latin typeface="Arial" panose="020B0604020202020204" pitchFamily="34" charset="0"/>
                <a:ea typeface="Verdana" panose="020B0604030504040204" pitchFamily="34" charset="0"/>
                <a:cs typeface="Arial" panose="020B0604020202020204" pitchFamily="34" charset="0"/>
              </a:rPr>
              <a:t>Q. When evaluating your renewable options, did you consider any of Xcel Energy’s other Renewable Programs?  Please select all that apply.</a:t>
            </a:r>
          </a:p>
        </p:txBody>
      </p:sp>
      <p:sp>
        <p:nvSpPr>
          <p:cNvPr id="12" name="TextBox 11"/>
          <p:cNvSpPr txBox="1"/>
          <p:nvPr/>
        </p:nvSpPr>
        <p:spPr>
          <a:xfrm>
            <a:off x="7315200" y="5791200"/>
            <a:ext cx="1371600" cy="304800"/>
          </a:xfrm>
          <a:prstGeom prst="rect">
            <a:avLst/>
          </a:prstGeom>
        </p:spPr>
        <p:txBody>
          <a:bodyPr vert="horz" wrap="square" lIns="91440" tIns="45720" rIns="91440" bIns="45720" rtlCol="0" anchor="ctr">
            <a:noAutofit/>
          </a:bodyPr>
          <a:lstStyle/>
          <a:p>
            <a:pPr algn="ctr"/>
            <a:r>
              <a:rPr lang="en-US" sz="1050" dirty="0" smtClean="0"/>
              <a:t>N=860</a:t>
            </a:r>
          </a:p>
          <a:p>
            <a:r>
              <a:rPr lang="en-US" sz="1050" dirty="0" smtClean="0"/>
              <a:t>Multiple Responses </a:t>
            </a:r>
          </a:p>
        </p:txBody>
      </p:sp>
      <p:graphicFrame>
        <p:nvGraphicFramePr>
          <p:cNvPr id="13" name="Chart 12"/>
          <p:cNvGraphicFramePr>
            <a:graphicFrameLocks/>
          </p:cNvGraphicFramePr>
          <p:nvPr>
            <p:extLst>
              <p:ext uri="{D42A27DB-BD31-4B8C-83A1-F6EECF244321}">
                <p14:modId xmlns:p14="http://schemas.microsoft.com/office/powerpoint/2010/main" val="264137041"/>
              </p:ext>
            </p:extLst>
          </p:nvPr>
        </p:nvGraphicFramePr>
        <p:xfrm>
          <a:off x="533400" y="1371600"/>
          <a:ext cx="8077200" cy="4419600"/>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9205" y="0"/>
            <a:ext cx="5346700"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48</a:t>
            </a:fld>
            <a:endParaRPr lang="en-US" dirty="0">
              <a:solidFill>
                <a:schemeClr val="bg1"/>
              </a:solidFill>
            </a:endParaRPr>
          </a:p>
        </p:txBody>
      </p:sp>
    </p:spTree>
    <p:extLst>
      <p:ext uri="{BB962C8B-B14F-4D97-AF65-F5344CB8AC3E}">
        <p14:creationId xmlns:p14="http://schemas.microsoft.com/office/powerpoint/2010/main" val="24691880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5275" y="192716"/>
            <a:ext cx="8630393" cy="979967"/>
          </a:xfrm>
        </p:spPr>
        <p:txBody>
          <a:bodyPr/>
          <a:lstStyle/>
          <a:p>
            <a:r>
              <a:rPr lang="en-US" b="0" dirty="0">
                <a:solidFill>
                  <a:srgbClr val="D81E05"/>
                </a:solidFill>
              </a:rPr>
              <a:t>Satisfaction with Value for Price Paid is High</a:t>
            </a:r>
          </a:p>
        </p:txBody>
      </p:sp>
      <p:sp>
        <p:nvSpPr>
          <p:cNvPr id="8" name="TextBox 7"/>
          <p:cNvSpPr txBox="1"/>
          <p:nvPr/>
        </p:nvSpPr>
        <p:spPr>
          <a:xfrm>
            <a:off x="762000" y="6248400"/>
            <a:ext cx="6781800" cy="381000"/>
          </a:xfrm>
          <a:prstGeom prst="rect">
            <a:avLst/>
          </a:prstGeom>
        </p:spPr>
        <p:txBody>
          <a:bodyPr vert="horz" wrap="square" lIns="91440" tIns="45720" rIns="91440" bIns="45720" rtlCol="0" anchor="ctr">
            <a:noAutofit/>
          </a:bodyPr>
          <a:lstStyle/>
          <a:p>
            <a:r>
              <a:rPr lang="en-US" sz="1100" i="1" dirty="0" smtClean="0">
                <a:latin typeface="Arial" panose="020B0604020202020204" pitchFamily="34" charset="0"/>
                <a:ea typeface="Verdana" panose="020B0604030504040204" pitchFamily="34" charset="0"/>
                <a:cs typeface="Arial" panose="020B0604020202020204" pitchFamily="34" charset="0"/>
              </a:rPr>
              <a:t>Q. From a monetary /environmental consideration, how satisfied are you with the value you receive from the price paid?</a:t>
            </a:r>
          </a:p>
        </p:txBody>
      </p:sp>
      <p:sp>
        <p:nvSpPr>
          <p:cNvPr id="12" name="TextBox 11"/>
          <p:cNvSpPr txBox="1"/>
          <p:nvPr/>
        </p:nvSpPr>
        <p:spPr>
          <a:xfrm>
            <a:off x="7724899" y="5807033"/>
            <a:ext cx="762000" cy="304800"/>
          </a:xfrm>
          <a:prstGeom prst="rect">
            <a:avLst/>
          </a:prstGeom>
        </p:spPr>
        <p:txBody>
          <a:bodyPr vert="horz" wrap="square" lIns="91440" tIns="45720" rIns="91440" bIns="45720" rtlCol="0" anchor="ctr">
            <a:noAutofit/>
          </a:bodyPr>
          <a:lstStyle/>
          <a:p>
            <a:r>
              <a:rPr lang="en-US" sz="1050" dirty="0" smtClean="0"/>
              <a:t>N=924</a:t>
            </a:r>
          </a:p>
        </p:txBody>
      </p:sp>
      <p:graphicFrame>
        <p:nvGraphicFramePr>
          <p:cNvPr id="13" name="Chart 12"/>
          <p:cNvGraphicFramePr>
            <a:graphicFrameLocks/>
          </p:cNvGraphicFramePr>
          <p:nvPr>
            <p:extLst>
              <p:ext uri="{D42A27DB-BD31-4B8C-83A1-F6EECF244321}">
                <p14:modId xmlns:p14="http://schemas.microsoft.com/office/powerpoint/2010/main" val="3245202134"/>
              </p:ext>
            </p:extLst>
          </p:nvPr>
        </p:nvGraphicFramePr>
        <p:xfrm>
          <a:off x="992580" y="1219200"/>
          <a:ext cx="7313220" cy="5029200"/>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9205" y="0"/>
            <a:ext cx="5346700"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49</a:t>
            </a:fld>
            <a:endParaRPr lang="en-US" dirty="0">
              <a:solidFill>
                <a:schemeClr val="bg1"/>
              </a:solidFill>
            </a:endParaRPr>
          </a:p>
        </p:txBody>
      </p:sp>
    </p:spTree>
    <p:extLst>
      <p:ext uri="{BB962C8B-B14F-4D97-AF65-F5344CB8AC3E}">
        <p14:creationId xmlns:p14="http://schemas.microsoft.com/office/powerpoint/2010/main" val="27750471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a:t>Comment Period:</a:t>
            </a:r>
          </a:p>
          <a:p>
            <a:pPr lvl="1"/>
            <a:r>
              <a:rPr lang="en-US" dirty="0"/>
              <a:t>Initial Comments – January 31</a:t>
            </a:r>
          </a:p>
          <a:p>
            <a:pPr lvl="1"/>
            <a:r>
              <a:rPr lang="en-US" dirty="0"/>
              <a:t>Reply Comments – ~February 14</a:t>
            </a:r>
          </a:p>
          <a:p>
            <a:endParaRPr lang="en-US" dirty="0" smtClean="0"/>
          </a:p>
          <a:p>
            <a:r>
              <a:rPr lang="en-US" dirty="0" smtClean="0"/>
              <a:t>Process </a:t>
            </a:r>
            <a:r>
              <a:rPr lang="en-US" dirty="0"/>
              <a:t>Forward:</a:t>
            </a:r>
          </a:p>
          <a:p>
            <a:endParaRPr lang="en-US" dirty="0"/>
          </a:p>
          <a:p>
            <a:endParaRPr lang="en-US" dirty="0"/>
          </a:p>
          <a:p>
            <a:endParaRPr lang="en-US" dirty="0" smtClean="0"/>
          </a:p>
          <a:p>
            <a:r>
              <a:rPr lang="en-US" dirty="0" smtClean="0"/>
              <a:t>Timing</a:t>
            </a:r>
            <a:r>
              <a:rPr lang="en-US" dirty="0"/>
              <a:t>?</a:t>
            </a:r>
          </a:p>
        </p:txBody>
      </p:sp>
      <p:sp>
        <p:nvSpPr>
          <p:cNvPr id="2" name="Title 1"/>
          <p:cNvSpPr>
            <a:spLocks noGrp="1"/>
          </p:cNvSpPr>
          <p:nvPr>
            <p:ph type="title"/>
          </p:nvPr>
        </p:nvSpPr>
        <p:spPr/>
        <p:txBody>
          <a:bodyPr/>
          <a:lstStyle/>
          <a:p>
            <a:r>
              <a:rPr lang="en-US" sz="2800" dirty="0"/>
              <a:t>Miscellaneous Proceeding</a:t>
            </a:r>
          </a:p>
        </p:txBody>
      </p:sp>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5" name="Slide Number Placeholder 4"/>
          <p:cNvSpPr>
            <a:spLocks noGrp="1"/>
          </p:cNvSpPr>
          <p:nvPr>
            <p:ph type="sldNum" sz="quarter" idx="4"/>
          </p:nvPr>
        </p:nvSpPr>
        <p:spPr>
          <a:xfrm>
            <a:off x="0" y="6673850"/>
            <a:ext cx="609600" cy="212725"/>
          </a:xfrm>
        </p:spPr>
        <p:txBody>
          <a:bodyPr/>
          <a:lstStyle/>
          <a:p>
            <a:fld id="{396272A9-6FE0-4626-AEC7-32312B635104}" type="slidenum">
              <a:rPr lang="en-US" smtClean="0">
                <a:solidFill>
                  <a:schemeClr val="bg1"/>
                </a:solidFill>
              </a:rPr>
              <a:pPr/>
              <a:t>50</a:t>
            </a:fld>
            <a:endParaRPr lang="en-US" dirty="0">
              <a:solidFill>
                <a:schemeClr val="bg1"/>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199" y="3124200"/>
            <a:ext cx="6723647"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02592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93421"/>
            <a:ext cx="6324600" cy="801979"/>
          </a:xfrm>
        </p:spPr>
        <p:txBody>
          <a:bodyPr/>
          <a:lstStyle/>
          <a:p>
            <a:r>
              <a:rPr lang="en-US" sz="2800" b="1" dirty="0" smtClean="0"/>
              <a:t>Continuing PLEXOS Solar Analysis</a:t>
            </a:r>
            <a:br>
              <a:rPr lang="en-US" sz="2800" b="1" dirty="0" smtClean="0"/>
            </a:br>
            <a:endParaRPr lang="en-US" sz="1800" b="1" dirty="0"/>
          </a:p>
        </p:txBody>
      </p:sp>
      <p:sp>
        <p:nvSpPr>
          <p:cNvPr id="2" name="Content Placeholder 1"/>
          <p:cNvSpPr>
            <a:spLocks noGrp="1"/>
          </p:cNvSpPr>
          <p:nvPr>
            <p:ph idx="1"/>
          </p:nvPr>
        </p:nvSpPr>
        <p:spPr>
          <a:xfrm>
            <a:off x="304800" y="1676400"/>
            <a:ext cx="8534400" cy="4648200"/>
          </a:xfrm>
        </p:spPr>
        <p:txBody>
          <a:bodyPr/>
          <a:lstStyle/>
          <a:p>
            <a:pPr marL="0" indent="0">
              <a:lnSpc>
                <a:spcPct val="115000"/>
              </a:lnSpc>
              <a:spcBef>
                <a:spcPts val="300"/>
              </a:spcBef>
              <a:buNone/>
            </a:pPr>
            <a:r>
              <a:rPr lang="en-US" sz="2400" dirty="0" smtClean="0">
                <a:latin typeface="Arial"/>
                <a:cs typeface="Times New Roman"/>
              </a:rPr>
              <a:t>Additional PLEXOS modeling investigating marginal and solar avoided costs, with additional analysis on the impact of solar on gas unit starts.</a:t>
            </a:r>
          </a:p>
          <a:p>
            <a:pPr marL="0" indent="0">
              <a:lnSpc>
                <a:spcPct val="115000"/>
              </a:lnSpc>
              <a:spcBef>
                <a:spcPts val="300"/>
              </a:spcBef>
              <a:buNone/>
            </a:pPr>
            <a:endParaRPr lang="en-US" sz="2400" dirty="0">
              <a:latin typeface="Arial"/>
              <a:cs typeface="Times New Roman"/>
            </a:endParaRPr>
          </a:p>
          <a:p>
            <a:pPr marL="0" indent="0">
              <a:lnSpc>
                <a:spcPct val="115000"/>
              </a:lnSpc>
              <a:spcBef>
                <a:spcPts val="300"/>
              </a:spcBef>
              <a:buNone/>
            </a:pPr>
            <a:r>
              <a:rPr lang="en-US" sz="2400" dirty="0" smtClean="0">
                <a:latin typeface="Arial"/>
                <a:cs typeface="Times New Roman"/>
              </a:rPr>
              <a:t>Methodology</a:t>
            </a:r>
          </a:p>
          <a:p>
            <a:pPr lvl="1">
              <a:lnSpc>
                <a:spcPct val="115000"/>
              </a:lnSpc>
              <a:spcBef>
                <a:spcPts val="300"/>
              </a:spcBef>
            </a:pPr>
            <a:r>
              <a:rPr lang="en-US" sz="2200" dirty="0" smtClean="0">
                <a:latin typeface="Arial"/>
                <a:cs typeface="Times New Roman"/>
              </a:rPr>
              <a:t>New PLEXOS simulations for 2020 and 2026 (before and after Colorado Energy Plan).   </a:t>
            </a:r>
          </a:p>
          <a:p>
            <a:pPr lvl="1">
              <a:lnSpc>
                <a:spcPct val="115000"/>
              </a:lnSpc>
              <a:spcBef>
                <a:spcPts val="300"/>
              </a:spcBef>
            </a:pPr>
            <a:r>
              <a:rPr lang="en-US" sz="2200" dirty="0" smtClean="0">
                <a:latin typeface="Arial"/>
                <a:cs typeface="Times New Roman"/>
              </a:rPr>
              <a:t>Baseline simulation + incremental solar additions</a:t>
            </a:r>
          </a:p>
          <a:p>
            <a:pPr lvl="2">
              <a:lnSpc>
                <a:spcPct val="115000"/>
              </a:lnSpc>
              <a:spcBef>
                <a:spcPts val="300"/>
              </a:spcBef>
            </a:pPr>
            <a:r>
              <a:rPr lang="en-US" sz="1800" dirty="0" smtClean="0">
                <a:latin typeface="Arial"/>
                <a:cs typeface="Times New Roman"/>
              </a:rPr>
              <a:t>+50 MW</a:t>
            </a:r>
          </a:p>
          <a:p>
            <a:pPr lvl="2">
              <a:lnSpc>
                <a:spcPct val="115000"/>
              </a:lnSpc>
              <a:spcBef>
                <a:spcPts val="300"/>
              </a:spcBef>
            </a:pPr>
            <a:r>
              <a:rPr lang="en-US" sz="1800" dirty="0" smtClean="0">
                <a:latin typeface="Arial"/>
                <a:cs typeface="Times New Roman"/>
              </a:rPr>
              <a:t>+250 MW</a:t>
            </a:r>
          </a:p>
          <a:p>
            <a:pPr lvl="2">
              <a:lnSpc>
                <a:spcPct val="115000"/>
              </a:lnSpc>
              <a:spcBef>
                <a:spcPts val="300"/>
              </a:spcBef>
            </a:pPr>
            <a:r>
              <a:rPr lang="en-US" sz="1800" dirty="0" smtClean="0">
                <a:latin typeface="Arial"/>
                <a:cs typeface="Times New Roman"/>
              </a:rPr>
              <a:t>+500 MW</a:t>
            </a:r>
          </a:p>
          <a:p>
            <a:pPr marL="914400" lvl="2" indent="0">
              <a:lnSpc>
                <a:spcPct val="115000"/>
              </a:lnSpc>
              <a:spcBef>
                <a:spcPts val="300"/>
              </a:spcBef>
              <a:buNone/>
            </a:pPr>
            <a:endParaRPr lang="en-US" dirty="0" smtClean="0">
              <a:latin typeface="Arial"/>
              <a:cs typeface="Times New Roman"/>
            </a:endParaRPr>
          </a:p>
          <a:p>
            <a:pPr>
              <a:lnSpc>
                <a:spcPct val="115000"/>
              </a:lnSpc>
              <a:spcBef>
                <a:spcPts val="300"/>
              </a:spcBef>
            </a:pPr>
            <a:endParaRPr lang="en-US" sz="2400" dirty="0" smtClean="0">
              <a:latin typeface="Arial"/>
              <a:cs typeface="Times New Roman"/>
            </a:endParaRPr>
          </a:p>
        </p:txBody>
      </p:sp>
      <p:sp>
        <p:nvSpPr>
          <p:cNvPr id="6"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51</a:t>
            </a:fld>
            <a:endParaRPr lang="en-US" dirty="0">
              <a:solidFill>
                <a:schemeClr val="bg1"/>
              </a:solidFill>
            </a:endParaRPr>
          </a:p>
        </p:txBody>
      </p:sp>
    </p:spTree>
    <p:extLst>
      <p:ext uri="{BB962C8B-B14F-4D97-AF65-F5344CB8AC3E}">
        <p14:creationId xmlns:p14="http://schemas.microsoft.com/office/powerpoint/2010/main" val="7619543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68054"/>
            <a:ext cx="8534400" cy="4114800"/>
          </a:xfrm>
        </p:spPr>
        <p:txBody>
          <a:bodyPr/>
          <a:lstStyle/>
          <a:p>
            <a:r>
              <a:rPr lang="en-US" dirty="0" smtClean="0"/>
              <a:t>Last time – Reviewed PLEXOS Inputs &amp; Baseline Results</a:t>
            </a:r>
          </a:p>
          <a:p>
            <a:endParaRPr lang="en-US" dirty="0"/>
          </a:p>
        </p:txBody>
      </p:sp>
      <p:sp>
        <p:nvSpPr>
          <p:cNvPr id="3" name="Title 2"/>
          <p:cNvSpPr>
            <a:spLocks noGrp="1"/>
          </p:cNvSpPr>
          <p:nvPr>
            <p:ph type="title"/>
          </p:nvPr>
        </p:nvSpPr>
        <p:spPr>
          <a:xfrm>
            <a:off x="304800" y="381000"/>
            <a:ext cx="7010400" cy="878179"/>
          </a:xfrm>
        </p:spPr>
        <p:txBody>
          <a:bodyPr/>
          <a:lstStyle/>
          <a:p>
            <a:r>
              <a:rPr lang="en-US" b="1" dirty="0"/>
              <a:t>Continuing PLEXOS Solar Analysis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7518"/>
            <a:ext cx="2844800" cy="1707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524000"/>
            <a:ext cx="3276600" cy="2179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690644"/>
            <a:ext cx="6623050" cy="2508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9"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52</a:t>
            </a:fld>
            <a:endParaRPr lang="en-US" dirty="0">
              <a:solidFill>
                <a:schemeClr val="bg1"/>
              </a:solidFill>
            </a:endParaRPr>
          </a:p>
        </p:txBody>
      </p:sp>
    </p:spTree>
    <p:extLst>
      <p:ext uri="{BB962C8B-B14F-4D97-AF65-F5344CB8AC3E}">
        <p14:creationId xmlns:p14="http://schemas.microsoft.com/office/powerpoint/2010/main" val="21630499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534400" cy="4724400"/>
          </a:xfrm>
        </p:spPr>
        <p:txBody>
          <a:bodyPr/>
          <a:lstStyle/>
          <a:p>
            <a:r>
              <a:rPr lang="en-US" dirty="0" smtClean="0"/>
              <a:t>This time 2020 &amp; 2026 results</a:t>
            </a:r>
          </a:p>
          <a:p>
            <a:pPr lvl="1"/>
            <a:r>
              <a:rPr lang="en-US" sz="2400" dirty="0" smtClean="0"/>
              <a:t>2 Methods</a:t>
            </a:r>
          </a:p>
          <a:p>
            <a:pPr lvl="2"/>
            <a:r>
              <a:rPr lang="en-US" sz="2000" dirty="0" smtClean="0"/>
              <a:t>Solar weighted marginal cost </a:t>
            </a:r>
          </a:p>
          <a:p>
            <a:pPr lvl="3"/>
            <a:r>
              <a:rPr lang="en-US" sz="1800" dirty="0" smtClean="0"/>
              <a:t>Hourly PLEXOS marginal cost weighted by representative solar patter</a:t>
            </a:r>
          </a:p>
          <a:p>
            <a:pPr lvl="3"/>
            <a:r>
              <a:rPr lang="en-US" sz="1800" dirty="0" smtClean="0"/>
              <a:t>Hourly penalties removed</a:t>
            </a:r>
          </a:p>
          <a:p>
            <a:pPr lvl="3"/>
            <a:r>
              <a:rPr lang="en-US" sz="1800" dirty="0" smtClean="0"/>
              <a:t>QF methodology</a:t>
            </a:r>
          </a:p>
          <a:p>
            <a:pPr lvl="3"/>
            <a:r>
              <a:rPr lang="en-US" sz="1800" dirty="0" smtClean="0"/>
              <a:t>Solar patterns – fixed panel vs 1 axis tracking</a:t>
            </a:r>
          </a:p>
          <a:p>
            <a:pPr lvl="2"/>
            <a:r>
              <a:rPr lang="en-US" sz="2000" dirty="0" smtClean="0"/>
              <a:t>Avoided solar costs</a:t>
            </a:r>
          </a:p>
          <a:p>
            <a:pPr lvl="3"/>
            <a:r>
              <a:rPr lang="en-US" sz="1800" dirty="0" smtClean="0"/>
              <a:t>Compare baseline PLEXOS total costs to other scenarios with incremental solar additions (50MW, 250MW, 500MW)</a:t>
            </a:r>
          </a:p>
          <a:p>
            <a:pPr lvl="3"/>
            <a:r>
              <a:rPr lang="en-US" sz="1800" dirty="0" smtClean="0"/>
              <a:t>Avoided fuel, VOM, purchased energy, starts, wind curtailment</a:t>
            </a:r>
          </a:p>
          <a:p>
            <a:pPr lvl="3"/>
            <a:r>
              <a:rPr lang="en-US" sz="1800" dirty="0" smtClean="0"/>
              <a:t>Does not address capacity credits or avoided T&amp;D issues</a:t>
            </a:r>
          </a:p>
          <a:p>
            <a:pPr marL="1371600" lvl="3" indent="0">
              <a:buNone/>
            </a:pPr>
            <a:r>
              <a:rPr lang="en-US" dirty="0" smtClean="0"/>
              <a:t> </a:t>
            </a:r>
            <a:endParaRPr lang="en-US" dirty="0"/>
          </a:p>
        </p:txBody>
      </p:sp>
      <p:sp>
        <p:nvSpPr>
          <p:cNvPr id="3" name="Title 2"/>
          <p:cNvSpPr>
            <a:spLocks noGrp="1"/>
          </p:cNvSpPr>
          <p:nvPr>
            <p:ph type="title"/>
          </p:nvPr>
        </p:nvSpPr>
        <p:spPr/>
        <p:txBody>
          <a:bodyPr/>
          <a:lstStyle/>
          <a:p>
            <a:r>
              <a:rPr lang="en-US" b="1" dirty="0"/>
              <a:t>Continuing PLEXOS Solar Analysis</a:t>
            </a:r>
            <a:endParaRPr lang="en-US" dirty="0"/>
          </a:p>
        </p:txBody>
      </p:sp>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53</a:t>
            </a:fld>
            <a:endParaRPr lang="en-US" dirty="0">
              <a:solidFill>
                <a:schemeClr val="bg1"/>
              </a:solidFill>
            </a:endParaRPr>
          </a:p>
        </p:txBody>
      </p:sp>
    </p:spTree>
    <p:extLst>
      <p:ext uri="{BB962C8B-B14F-4D97-AF65-F5344CB8AC3E}">
        <p14:creationId xmlns:p14="http://schemas.microsoft.com/office/powerpoint/2010/main" val="33645707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534400" cy="4114800"/>
          </a:xfrm>
        </p:spPr>
        <p:txBody>
          <a:bodyPr/>
          <a:lstStyle/>
          <a:p>
            <a:pPr marL="0" indent="0">
              <a:buNone/>
            </a:pPr>
            <a:r>
              <a:rPr lang="en-US" dirty="0" smtClean="0"/>
              <a:t>QF methodology is based on solar weighted marginal costs</a:t>
            </a:r>
          </a:p>
          <a:p>
            <a:pPr marL="0" indent="0">
              <a:buNone/>
            </a:pPr>
            <a:endParaRPr lang="en-US" dirty="0"/>
          </a:p>
          <a:p>
            <a:pPr marL="0" indent="0">
              <a:buNone/>
            </a:pPr>
            <a:r>
              <a:rPr lang="en-US" dirty="0" smtClean="0"/>
              <a:t>PLEXOS reports marginal costs for each hour of the year based on the variable cost for the next MWh of production.</a:t>
            </a:r>
          </a:p>
          <a:p>
            <a:pPr marL="0" indent="0">
              <a:buNone/>
            </a:pPr>
            <a:endParaRPr lang="en-US" dirty="0"/>
          </a:p>
        </p:txBody>
      </p:sp>
      <p:sp>
        <p:nvSpPr>
          <p:cNvPr id="3" name="Title 2"/>
          <p:cNvSpPr>
            <a:spLocks noGrp="1"/>
          </p:cNvSpPr>
          <p:nvPr>
            <p:ph type="title"/>
          </p:nvPr>
        </p:nvSpPr>
        <p:spPr/>
        <p:txBody>
          <a:bodyPr/>
          <a:lstStyle/>
          <a:p>
            <a:r>
              <a:rPr lang="en-US" dirty="0" smtClean="0"/>
              <a:t>Solar Marginal Cost Analysis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127374"/>
            <a:ext cx="4114800" cy="2739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8823" y="3124200"/>
            <a:ext cx="4097233" cy="2742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Placeholder 3"/>
          <p:cNvSpPr>
            <a:spLocks noGrp="1"/>
          </p:cNvSpPr>
          <p:nvPr>
            <p:ph type="body" sz="quarter" idx="11"/>
          </p:nvPr>
        </p:nvSpPr>
        <p:spPr/>
        <p:txBody>
          <a:bodyPr/>
          <a:lstStyle/>
          <a:p>
            <a:r>
              <a:rPr lang="en-US" dirty="0"/>
              <a:t>Existing/Future Programs and Grid Stakeholder Group</a:t>
            </a:r>
          </a:p>
        </p:txBody>
      </p:sp>
      <p:sp>
        <p:nvSpPr>
          <p:cNvPr id="9"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54</a:t>
            </a:fld>
            <a:endParaRPr lang="en-US" dirty="0">
              <a:solidFill>
                <a:schemeClr val="bg1"/>
              </a:solidFill>
            </a:endParaRPr>
          </a:p>
        </p:txBody>
      </p:sp>
    </p:spTree>
    <p:extLst>
      <p:ext uri="{BB962C8B-B14F-4D97-AF65-F5344CB8AC3E}">
        <p14:creationId xmlns:p14="http://schemas.microsoft.com/office/powerpoint/2010/main" val="17443508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Marginal Cost Analysis</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00"/>
            <a:ext cx="6858000" cy="4118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55</a:t>
            </a:fld>
            <a:endParaRPr lang="en-US" dirty="0">
              <a:solidFill>
                <a:schemeClr val="bg1"/>
              </a:solidFill>
            </a:endParaRPr>
          </a:p>
        </p:txBody>
      </p:sp>
    </p:spTree>
    <p:extLst>
      <p:ext uri="{BB962C8B-B14F-4D97-AF65-F5344CB8AC3E}">
        <p14:creationId xmlns:p14="http://schemas.microsoft.com/office/powerpoint/2010/main" val="17260936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Marginal Cost Analysis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1599"/>
            <a:ext cx="7315200" cy="4164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56</a:t>
            </a:fld>
            <a:endParaRPr lang="en-US" dirty="0">
              <a:solidFill>
                <a:schemeClr val="bg1"/>
              </a:solidFill>
            </a:endParaRPr>
          </a:p>
        </p:txBody>
      </p:sp>
    </p:spTree>
    <p:extLst>
      <p:ext uri="{BB962C8B-B14F-4D97-AF65-F5344CB8AC3E}">
        <p14:creationId xmlns:p14="http://schemas.microsoft.com/office/powerpoint/2010/main" val="27498206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Marginal Cost Analysis</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7391400" cy="4442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57</a:t>
            </a:fld>
            <a:endParaRPr lang="en-US" dirty="0">
              <a:solidFill>
                <a:schemeClr val="bg1"/>
              </a:solidFill>
            </a:endParaRPr>
          </a:p>
        </p:txBody>
      </p:sp>
    </p:spTree>
    <p:extLst>
      <p:ext uri="{BB962C8B-B14F-4D97-AF65-F5344CB8AC3E}">
        <p14:creationId xmlns:p14="http://schemas.microsoft.com/office/powerpoint/2010/main" val="3553918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Marginal Cost Analysis</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3660" y="1295399"/>
            <a:ext cx="7479739" cy="4495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58</a:t>
            </a:fld>
            <a:endParaRPr lang="en-US" dirty="0">
              <a:solidFill>
                <a:schemeClr val="bg1"/>
              </a:solidFill>
            </a:endParaRPr>
          </a:p>
        </p:txBody>
      </p:sp>
    </p:spTree>
    <p:extLst>
      <p:ext uri="{BB962C8B-B14F-4D97-AF65-F5344CB8AC3E}">
        <p14:creationId xmlns:p14="http://schemas.microsoft.com/office/powerpoint/2010/main" val="2100978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Marginal Cost Analysis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7354529"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59</a:t>
            </a:fld>
            <a:endParaRPr lang="en-US" dirty="0">
              <a:solidFill>
                <a:schemeClr val="bg1"/>
              </a:solidFill>
            </a:endParaRPr>
          </a:p>
        </p:txBody>
      </p:sp>
    </p:spTree>
    <p:extLst>
      <p:ext uri="{BB962C8B-B14F-4D97-AF65-F5344CB8AC3E}">
        <p14:creationId xmlns:p14="http://schemas.microsoft.com/office/powerpoint/2010/main" val="36049933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Marginal Cost Analysis</a:t>
            </a:r>
          </a:p>
        </p:txBody>
      </p:sp>
      <p:sp>
        <p:nvSpPr>
          <p:cNvPr id="5" name="Slide Number Placeholder 4"/>
          <p:cNvSpPr>
            <a:spLocks noGrp="1"/>
          </p:cNvSpPr>
          <p:nvPr>
            <p:ph type="sldNum" sz="quarter" idx="4"/>
          </p:nvPr>
        </p:nvSpPr>
        <p:spPr/>
        <p:txBody>
          <a:bodyPr/>
          <a:lstStyle/>
          <a:p>
            <a:fld id="{396272A9-6FE0-4626-AEC7-32312B635104}" type="slidenum">
              <a:rPr lang="en-US" smtClean="0"/>
              <a:pPr/>
              <a:t>60</a:t>
            </a:fld>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95400"/>
            <a:ext cx="7409528"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Tree>
    <p:extLst>
      <p:ext uri="{BB962C8B-B14F-4D97-AF65-F5344CB8AC3E}">
        <p14:creationId xmlns:p14="http://schemas.microsoft.com/office/powerpoint/2010/main" val="1264782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Solar Avoided Costs</a:t>
            </a:r>
            <a:br>
              <a:rPr lang="en-US" dirty="0" smtClean="0"/>
            </a:br>
            <a:r>
              <a:rPr lang="en-US" dirty="0" smtClean="0"/>
              <a:t>- Energy Displaced by Solar Additions</a:t>
            </a:r>
            <a:br>
              <a:rPr lang="en-US" dirty="0" smtClean="0"/>
            </a:br>
            <a:endParaRPr lang="en-US"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1524000"/>
            <a:ext cx="5174502" cy="2172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778470"/>
            <a:ext cx="5181600" cy="2175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3"/>
          <p:cNvSpPr>
            <a:spLocks noGrp="1"/>
          </p:cNvSpPr>
          <p:nvPr>
            <p:ph type="body" sz="quarter" idx="11"/>
          </p:nvPr>
        </p:nvSpPr>
        <p:spPr/>
        <p:txBody>
          <a:bodyPr/>
          <a:lstStyle/>
          <a:p>
            <a:r>
              <a:rPr lang="en-US" dirty="0"/>
              <a:t>Existing/Future Programs and Grid Stakeholder Group</a:t>
            </a: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61</a:t>
            </a:fld>
            <a:endParaRPr lang="en-US" dirty="0">
              <a:solidFill>
                <a:schemeClr val="bg1"/>
              </a:solidFill>
            </a:endParaRPr>
          </a:p>
        </p:txBody>
      </p:sp>
    </p:spTree>
    <p:extLst>
      <p:ext uri="{BB962C8B-B14F-4D97-AF65-F5344CB8AC3E}">
        <p14:creationId xmlns:p14="http://schemas.microsoft.com/office/powerpoint/2010/main" val="10741853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Avoided Cost</a:t>
            </a:r>
            <a:br>
              <a:rPr lang="en-US" dirty="0"/>
            </a:br>
            <a:r>
              <a:rPr lang="en-US" dirty="0"/>
              <a:t>- </a:t>
            </a:r>
            <a:r>
              <a:rPr lang="en-US" dirty="0" smtClean="0"/>
              <a:t>Change in Starts</a:t>
            </a:r>
            <a:endParaRPr lang="en-US" dirty="0"/>
          </a:p>
        </p:txBody>
      </p:sp>
      <p:pic>
        <p:nvPicPr>
          <p:cNvPr id="2061"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905000"/>
            <a:ext cx="4225984"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2"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442794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62</a:t>
            </a:fld>
            <a:endParaRPr lang="en-US" dirty="0">
              <a:solidFill>
                <a:schemeClr val="bg1"/>
              </a:solidFill>
            </a:endParaRPr>
          </a:p>
        </p:txBody>
      </p:sp>
    </p:spTree>
    <p:extLst>
      <p:ext uri="{BB962C8B-B14F-4D97-AF65-F5344CB8AC3E}">
        <p14:creationId xmlns:p14="http://schemas.microsoft.com/office/powerpoint/2010/main" val="3870738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Avoided Cost</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295399"/>
            <a:ext cx="7162800" cy="4360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63</a:t>
            </a:fld>
            <a:endParaRPr lang="en-US" dirty="0">
              <a:solidFill>
                <a:schemeClr val="bg1"/>
              </a:solidFill>
            </a:endParaRPr>
          </a:p>
        </p:txBody>
      </p:sp>
    </p:spTree>
    <p:extLst>
      <p:ext uri="{BB962C8B-B14F-4D97-AF65-F5344CB8AC3E}">
        <p14:creationId xmlns:p14="http://schemas.microsoft.com/office/powerpoint/2010/main" val="16750231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Avoided Cost</a:t>
            </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47800"/>
            <a:ext cx="7955788"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64</a:t>
            </a:fld>
            <a:endParaRPr lang="en-US" dirty="0">
              <a:solidFill>
                <a:schemeClr val="bg1"/>
              </a:solidFill>
            </a:endParaRPr>
          </a:p>
        </p:txBody>
      </p:sp>
    </p:spTree>
    <p:extLst>
      <p:ext uri="{BB962C8B-B14F-4D97-AF65-F5344CB8AC3E}">
        <p14:creationId xmlns:p14="http://schemas.microsoft.com/office/powerpoint/2010/main" val="4000656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Avoided Cost</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19200"/>
            <a:ext cx="6705600" cy="4365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65</a:t>
            </a:fld>
            <a:endParaRPr lang="en-US" dirty="0">
              <a:solidFill>
                <a:schemeClr val="bg1"/>
              </a:solidFill>
            </a:endParaRPr>
          </a:p>
        </p:txBody>
      </p:sp>
    </p:spTree>
    <p:extLst>
      <p:ext uri="{BB962C8B-B14F-4D97-AF65-F5344CB8AC3E}">
        <p14:creationId xmlns:p14="http://schemas.microsoft.com/office/powerpoint/2010/main" val="23659550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Avoided Cost</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19200"/>
            <a:ext cx="7086600" cy="4613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66</a:t>
            </a:fld>
            <a:endParaRPr lang="en-US" dirty="0">
              <a:solidFill>
                <a:schemeClr val="bg1"/>
              </a:solidFill>
            </a:endParaRPr>
          </a:p>
        </p:txBody>
      </p:sp>
    </p:spTree>
    <p:extLst>
      <p:ext uri="{BB962C8B-B14F-4D97-AF65-F5344CB8AC3E}">
        <p14:creationId xmlns:p14="http://schemas.microsoft.com/office/powerpoint/2010/main" val="33006827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Solar Avoided Cost</a:t>
            </a:r>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81112"/>
            <a:ext cx="4038600" cy="4936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255713"/>
            <a:ext cx="4059381" cy="4961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3"/>
          <p:cNvSpPr>
            <a:spLocks noGrp="1"/>
          </p:cNvSpPr>
          <p:nvPr>
            <p:ph type="body" sz="quarter" idx="11"/>
          </p:nvPr>
        </p:nvSpPr>
        <p:spPr/>
        <p:txBody>
          <a:bodyPr/>
          <a:lstStyle/>
          <a:p>
            <a:r>
              <a:rPr lang="en-US" dirty="0"/>
              <a:t>Existing/Future Programs and Grid Stakeholder Group</a:t>
            </a: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67</a:t>
            </a:fld>
            <a:endParaRPr lang="en-US" dirty="0">
              <a:solidFill>
                <a:schemeClr val="bg1"/>
              </a:solidFill>
            </a:endParaRPr>
          </a:p>
        </p:txBody>
      </p:sp>
    </p:spTree>
    <p:extLst>
      <p:ext uri="{BB962C8B-B14F-4D97-AF65-F5344CB8AC3E}">
        <p14:creationId xmlns:p14="http://schemas.microsoft.com/office/powerpoint/2010/main" val="17684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93421"/>
            <a:ext cx="7010400" cy="573379"/>
          </a:xfrm>
        </p:spPr>
        <p:txBody>
          <a:bodyPr/>
          <a:lstStyle/>
          <a:p>
            <a:r>
              <a:rPr lang="en-US" dirty="0" smtClean="0"/>
              <a:t>Hourly Data</a:t>
            </a:r>
            <a:br>
              <a:rPr lang="en-US" dirty="0" smtClean="0"/>
            </a:br>
            <a:endParaRPr lang="en-US"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066800"/>
            <a:ext cx="8383324"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68</a:t>
            </a:fld>
            <a:endParaRPr lang="en-US" dirty="0">
              <a:solidFill>
                <a:schemeClr val="bg1"/>
              </a:solidFill>
            </a:endParaRPr>
          </a:p>
        </p:txBody>
      </p:sp>
    </p:spTree>
    <p:extLst>
      <p:ext uri="{BB962C8B-B14F-4D97-AF65-F5344CB8AC3E}">
        <p14:creationId xmlns:p14="http://schemas.microsoft.com/office/powerpoint/2010/main" val="2780406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93421"/>
            <a:ext cx="7010400" cy="1030579"/>
          </a:xfrm>
        </p:spPr>
        <p:txBody>
          <a:bodyPr/>
          <a:lstStyle/>
          <a:p>
            <a:r>
              <a:rPr lang="en-US" dirty="0" smtClean="0"/>
              <a:t>Hourly Avoided Gen</a:t>
            </a:r>
            <a:br>
              <a:rPr lang="en-US" dirty="0" smtClean="0"/>
            </a:br>
            <a:r>
              <a:rPr lang="en-US" dirty="0" smtClean="0"/>
              <a:t>Jan 1 2020 – 50MW PV</a:t>
            </a:r>
            <a:br>
              <a:rPr lang="en-US" dirty="0" smtClean="0"/>
            </a:br>
            <a:endParaRPr lang="en-US"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1676400"/>
            <a:ext cx="8972550" cy="459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69</a:t>
            </a:fld>
            <a:endParaRPr lang="en-US" dirty="0">
              <a:solidFill>
                <a:schemeClr val="bg1"/>
              </a:solidFill>
            </a:endParaRPr>
          </a:p>
        </p:txBody>
      </p:sp>
    </p:spTree>
    <p:extLst>
      <p:ext uri="{BB962C8B-B14F-4D97-AF65-F5344CB8AC3E}">
        <p14:creationId xmlns:p14="http://schemas.microsoft.com/office/powerpoint/2010/main" val="29046986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81000"/>
            <a:ext cx="7010400" cy="878179"/>
          </a:xfrm>
        </p:spPr>
        <p:txBody>
          <a:bodyPr/>
          <a:lstStyle/>
          <a:p>
            <a:r>
              <a:rPr lang="en-US" dirty="0"/>
              <a:t>Hourly Avoided Gen</a:t>
            </a:r>
            <a:br>
              <a:rPr lang="en-US" dirty="0"/>
            </a:br>
            <a:r>
              <a:rPr lang="en-US" dirty="0" smtClean="0"/>
              <a:t>July 15</a:t>
            </a:r>
            <a:r>
              <a:rPr lang="en-US" baseline="30000" dirty="0" smtClean="0"/>
              <a:t>th</a:t>
            </a:r>
            <a:r>
              <a:rPr lang="en-US" dirty="0" smtClean="0"/>
              <a:t> 2020 </a:t>
            </a:r>
            <a:r>
              <a:rPr lang="en-US" dirty="0"/>
              <a:t>– 50MW PV</a:t>
            </a:r>
          </a:p>
        </p:txBody>
      </p:sp>
      <p:sp>
        <p:nvSpPr>
          <p:cNvPr id="5" name="Slide Number Placeholder 4"/>
          <p:cNvSpPr>
            <a:spLocks noGrp="1"/>
          </p:cNvSpPr>
          <p:nvPr>
            <p:ph type="sldNum" sz="quarter" idx="4"/>
          </p:nvPr>
        </p:nvSpPr>
        <p:spPr/>
        <p:txBody>
          <a:bodyPr/>
          <a:lstStyle/>
          <a:p>
            <a:fld id="{396272A9-6FE0-4626-AEC7-32312B635104}" type="slidenum">
              <a:rPr lang="en-US" smtClean="0"/>
              <a:pPr/>
              <a:t>70</a:t>
            </a:fld>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75" y="1371600"/>
            <a:ext cx="8934450"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70</a:t>
            </a:fld>
            <a:endParaRPr lang="en-US" dirty="0">
              <a:solidFill>
                <a:schemeClr val="bg1"/>
              </a:solidFill>
            </a:endParaRPr>
          </a:p>
        </p:txBody>
      </p:sp>
    </p:spTree>
    <p:extLst>
      <p:ext uri="{BB962C8B-B14F-4D97-AF65-F5344CB8AC3E}">
        <p14:creationId xmlns:p14="http://schemas.microsoft.com/office/powerpoint/2010/main" val="21155098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Monthly Change in Starts </a:t>
            </a:r>
            <a:br>
              <a:rPr lang="en-US" dirty="0" smtClean="0"/>
            </a:br>
            <a:r>
              <a:rPr lang="en-US" dirty="0" smtClean="0"/>
              <a:t>2020 – 50 MW</a:t>
            </a:r>
            <a:endParaRPr lang="en-US" dirty="0"/>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0"/>
            <a:ext cx="7620000" cy="4576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71</a:t>
            </a:fld>
            <a:endParaRPr lang="en-US" dirty="0">
              <a:solidFill>
                <a:schemeClr val="bg1"/>
              </a:solidFill>
            </a:endParaRPr>
          </a:p>
        </p:txBody>
      </p:sp>
    </p:spTree>
    <p:extLst>
      <p:ext uri="{BB962C8B-B14F-4D97-AF65-F5344CB8AC3E}">
        <p14:creationId xmlns:p14="http://schemas.microsoft.com/office/powerpoint/2010/main" val="12051664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Monthly Change in Starts </a:t>
            </a:r>
            <a:br>
              <a:rPr lang="en-US" dirty="0" smtClean="0"/>
            </a:br>
            <a:r>
              <a:rPr lang="en-US" dirty="0" smtClean="0"/>
              <a:t>2020 – 250 MW</a:t>
            </a:r>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7153275"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72</a:t>
            </a:fld>
            <a:endParaRPr lang="en-US" dirty="0">
              <a:solidFill>
                <a:schemeClr val="bg1"/>
              </a:solidFill>
            </a:endParaRPr>
          </a:p>
        </p:txBody>
      </p:sp>
    </p:spTree>
    <p:extLst>
      <p:ext uri="{BB962C8B-B14F-4D97-AF65-F5344CB8AC3E}">
        <p14:creationId xmlns:p14="http://schemas.microsoft.com/office/powerpoint/2010/main" val="26630355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42925"/>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2893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687513"/>
            <a:ext cx="3401617" cy="318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3"/>
          <p:cNvSpPr>
            <a:spLocks noGrp="1"/>
          </p:cNvSpPr>
          <p:nvPr>
            <p:ph type="body" sz="quarter" idx="11"/>
          </p:nvPr>
        </p:nvSpPr>
        <p:spPr/>
        <p:txBody>
          <a:bodyPr/>
          <a:lstStyle/>
          <a:p>
            <a:r>
              <a:rPr lang="en-US" dirty="0"/>
              <a:t>Existing/Future Programs and Grid Stakeholder Group</a:t>
            </a: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73</a:t>
            </a:fld>
            <a:endParaRPr lang="en-US" dirty="0">
              <a:solidFill>
                <a:schemeClr val="bg1"/>
              </a:solidFill>
            </a:endParaRPr>
          </a:p>
        </p:txBody>
      </p:sp>
    </p:spTree>
    <p:extLst>
      <p:ext uri="{BB962C8B-B14F-4D97-AF65-F5344CB8AC3E}">
        <p14:creationId xmlns:p14="http://schemas.microsoft.com/office/powerpoint/2010/main" val="29696221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73100"/>
            <a:ext cx="4535487"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3429000"/>
            <a:ext cx="4535487"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828801"/>
            <a:ext cx="3219268"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3"/>
          <p:cNvSpPr>
            <a:spLocks noGrp="1"/>
          </p:cNvSpPr>
          <p:nvPr>
            <p:ph type="body" sz="quarter" idx="11"/>
          </p:nvPr>
        </p:nvSpPr>
        <p:spPr/>
        <p:txBody>
          <a:bodyPr/>
          <a:lstStyle/>
          <a:p>
            <a:r>
              <a:rPr lang="en-US" dirty="0"/>
              <a:t>Existing/Future Programs and Grid Stakeholder Group</a:t>
            </a: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74</a:t>
            </a:fld>
            <a:endParaRPr lang="en-US" dirty="0">
              <a:solidFill>
                <a:schemeClr val="bg1"/>
              </a:solidFill>
            </a:endParaRPr>
          </a:p>
        </p:txBody>
      </p:sp>
    </p:spTree>
    <p:extLst>
      <p:ext uri="{BB962C8B-B14F-4D97-AF65-F5344CB8AC3E}">
        <p14:creationId xmlns:p14="http://schemas.microsoft.com/office/powerpoint/2010/main" val="3324164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493421"/>
            <a:ext cx="6324600" cy="801979"/>
          </a:xfrm>
        </p:spPr>
        <p:txBody>
          <a:bodyPr/>
          <a:lstStyle/>
          <a:p>
            <a:r>
              <a:rPr lang="en-US" sz="2800" b="1" dirty="0" smtClean="0"/>
              <a:t>SPVTOU</a:t>
            </a:r>
            <a:br>
              <a:rPr lang="en-US" sz="2800" b="1" dirty="0" smtClean="0"/>
            </a:br>
            <a:endParaRPr lang="en-US" sz="1800" b="1"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00200"/>
            <a:ext cx="8388191"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3"/>
          <p:cNvSpPr>
            <a:spLocks noGrp="1"/>
          </p:cNvSpPr>
          <p:nvPr>
            <p:ph type="body" sz="quarter" idx="11"/>
          </p:nvPr>
        </p:nvSpPr>
        <p:spPr>
          <a:xfrm>
            <a:off x="1153633" y="21266"/>
            <a:ext cx="5334000" cy="217967"/>
          </a:xfrm>
        </p:spPr>
        <p:txBody>
          <a:bodyPr/>
          <a:lstStyle/>
          <a:p>
            <a:r>
              <a:rPr lang="en-US" dirty="0"/>
              <a:t>Existing/Future Programs and Grid Stakeholder Group</a:t>
            </a:r>
          </a:p>
        </p:txBody>
      </p:sp>
      <p:sp>
        <p:nvSpPr>
          <p:cNvPr id="7"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75</a:t>
            </a:fld>
            <a:endParaRPr lang="en-US" dirty="0">
              <a:solidFill>
                <a:schemeClr val="bg1"/>
              </a:solidFill>
            </a:endParaRPr>
          </a:p>
        </p:txBody>
      </p:sp>
    </p:spTree>
    <p:extLst>
      <p:ext uri="{BB962C8B-B14F-4D97-AF65-F5344CB8AC3E}">
        <p14:creationId xmlns:p14="http://schemas.microsoft.com/office/powerpoint/2010/main" val="2150946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With the 30% Load Factor Limit 82% of SG customers qualify for SPVTOU rate</a:t>
            </a:r>
          </a:p>
          <a:p>
            <a:r>
              <a:rPr lang="en-US" dirty="0" smtClean="0"/>
              <a:t>Lowering to 24% would add only 6%</a:t>
            </a:r>
          </a:p>
          <a:p>
            <a:endParaRPr lang="en-US" dirty="0"/>
          </a:p>
        </p:txBody>
      </p:sp>
      <p:sp>
        <p:nvSpPr>
          <p:cNvPr id="3" name="Title 2"/>
          <p:cNvSpPr>
            <a:spLocks noGrp="1"/>
          </p:cNvSpPr>
          <p:nvPr>
            <p:ph type="title"/>
          </p:nvPr>
        </p:nvSpPr>
        <p:spPr/>
        <p:txBody>
          <a:bodyPr/>
          <a:lstStyle/>
          <a:p>
            <a:r>
              <a:rPr lang="en-US" dirty="0" smtClean="0"/>
              <a:t>SPVTOU</a:t>
            </a:r>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895599"/>
            <a:ext cx="5410200" cy="3252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3"/>
          <p:cNvSpPr>
            <a:spLocks noGrp="1"/>
          </p:cNvSpPr>
          <p:nvPr>
            <p:ph type="body" sz="quarter" idx="11"/>
          </p:nvPr>
        </p:nvSpPr>
        <p:spPr/>
        <p:txBody>
          <a:bodyPr/>
          <a:lstStyle/>
          <a:p>
            <a:r>
              <a:rPr lang="en-US" dirty="0"/>
              <a:t>Existing/Future Programs and Grid Stakeholder Group</a:t>
            </a:r>
          </a:p>
        </p:txBody>
      </p:sp>
      <p:sp>
        <p:nvSpPr>
          <p:cNvPr id="8"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76</a:t>
            </a:fld>
            <a:endParaRPr lang="en-US" dirty="0">
              <a:solidFill>
                <a:schemeClr val="bg1"/>
              </a:solidFill>
            </a:endParaRPr>
          </a:p>
        </p:txBody>
      </p:sp>
    </p:spTree>
    <p:extLst>
      <p:ext uri="{BB962C8B-B14F-4D97-AF65-F5344CB8AC3E}">
        <p14:creationId xmlns:p14="http://schemas.microsoft.com/office/powerpoint/2010/main" val="17287506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b="1" dirty="0" smtClean="0"/>
          </a:p>
          <a:p>
            <a:r>
              <a:rPr lang="en-US" b="1" dirty="0" smtClean="0"/>
              <a:t>Review </a:t>
            </a:r>
            <a:r>
              <a:rPr lang="en-US" b="1" dirty="0"/>
              <a:t>Action </a:t>
            </a:r>
            <a:r>
              <a:rPr lang="en-US" b="1" dirty="0" smtClean="0"/>
              <a:t>Items</a:t>
            </a:r>
          </a:p>
          <a:p>
            <a:endParaRPr lang="en-US" b="1" dirty="0" smtClean="0"/>
          </a:p>
          <a:p>
            <a:endParaRPr lang="en-US" b="1" dirty="0" smtClean="0"/>
          </a:p>
          <a:p>
            <a:r>
              <a:rPr lang="en-US" b="1" dirty="0" smtClean="0"/>
              <a:t>Future </a:t>
            </a:r>
            <a:r>
              <a:rPr lang="en-US" b="1" dirty="0"/>
              <a:t>Agenda Items </a:t>
            </a:r>
            <a:endParaRPr lang="en-US" b="1" dirty="0" smtClean="0"/>
          </a:p>
          <a:p>
            <a:endParaRPr lang="en-US" b="1" dirty="0" smtClean="0"/>
          </a:p>
          <a:p>
            <a:endParaRPr lang="en-US" b="1" dirty="0"/>
          </a:p>
          <a:p>
            <a:r>
              <a:rPr lang="en-US" b="1" dirty="0" smtClean="0"/>
              <a:t>Next Meeting Scheduled for May 18</a:t>
            </a:r>
            <a:r>
              <a:rPr lang="en-US" b="1" baseline="30000" dirty="0" smtClean="0"/>
              <a:t>th</a:t>
            </a:r>
            <a:r>
              <a:rPr lang="en-US" b="1" dirty="0" smtClean="0"/>
              <a:t> </a:t>
            </a:r>
            <a:endParaRPr lang="en-US" dirty="0"/>
          </a:p>
        </p:txBody>
      </p:sp>
      <p:sp>
        <p:nvSpPr>
          <p:cNvPr id="3" name="Title 2"/>
          <p:cNvSpPr>
            <a:spLocks noGrp="1"/>
          </p:cNvSpPr>
          <p:nvPr>
            <p:ph type="title"/>
          </p:nvPr>
        </p:nvSpPr>
        <p:spPr/>
        <p:txBody>
          <a:bodyPr/>
          <a:lstStyle/>
          <a:p>
            <a:r>
              <a:rPr lang="en-US" sz="2800" dirty="0" smtClean="0"/>
              <a:t>Wrap Up </a:t>
            </a:r>
            <a:endParaRPr lang="en-US" sz="2800" dirty="0"/>
          </a:p>
        </p:txBody>
      </p:sp>
      <p:sp>
        <p:nvSpPr>
          <p:cNvPr id="4" name="Text Placeholder 3"/>
          <p:cNvSpPr>
            <a:spLocks noGrp="1"/>
          </p:cNvSpPr>
          <p:nvPr>
            <p:ph type="body" sz="quarter" idx="11"/>
          </p:nvPr>
        </p:nvSpPr>
        <p:spPr/>
        <p:txBody>
          <a:bodyPr/>
          <a:lstStyle/>
          <a:p>
            <a:r>
              <a:rPr lang="en-US" dirty="0"/>
              <a:t>Existing/Future Programs and Grid Stakeholder Group</a:t>
            </a:r>
          </a:p>
        </p:txBody>
      </p:sp>
      <p:sp>
        <p:nvSpPr>
          <p:cNvPr id="6" name="Slide Number Placeholder 4"/>
          <p:cNvSpPr txBox="1">
            <a:spLocks/>
          </p:cNvSpPr>
          <p:nvPr/>
        </p:nvSpPr>
        <p:spPr>
          <a:xfrm>
            <a:off x="0" y="6673850"/>
            <a:ext cx="609600" cy="2127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6272A9-6FE0-4626-AEC7-32312B635104}" type="slidenum">
              <a:rPr lang="en-US" smtClean="0">
                <a:solidFill>
                  <a:schemeClr val="bg1"/>
                </a:solidFill>
              </a:rPr>
              <a:pPr/>
              <a:t>77</a:t>
            </a:fld>
            <a:endParaRPr lang="en-US" dirty="0">
              <a:solidFill>
                <a:schemeClr val="bg1"/>
              </a:solidFill>
            </a:endParaRPr>
          </a:p>
        </p:txBody>
      </p:sp>
    </p:spTree>
    <p:extLst>
      <p:ext uri="{BB962C8B-B14F-4D97-AF65-F5344CB8AC3E}">
        <p14:creationId xmlns:p14="http://schemas.microsoft.com/office/powerpoint/2010/main" val="107454042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286000"/>
            <a:ext cx="5105400" cy="1954475"/>
          </a:xfrm>
          <a:prstGeom prst="rect">
            <a:avLst/>
          </a:prstGeom>
        </p:spPr>
      </p:pic>
    </p:spTree>
    <p:extLst>
      <p:ext uri="{BB962C8B-B14F-4D97-AF65-F5344CB8AC3E}">
        <p14:creationId xmlns:p14="http://schemas.microsoft.com/office/powerpoint/2010/main" val="1345518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XE Brand Colors">
      <a:dk1>
        <a:srgbClr val="000000"/>
      </a:dk1>
      <a:lt1>
        <a:srgbClr val="FFFFFF"/>
      </a:lt1>
      <a:dk2>
        <a:srgbClr val="000000"/>
      </a:dk2>
      <a:lt2>
        <a:srgbClr val="FFFFFF"/>
      </a:lt2>
      <a:accent1>
        <a:srgbClr val="0093B2"/>
      </a:accent1>
      <a:accent2>
        <a:srgbClr val="D57800"/>
      </a:accent2>
      <a:accent3>
        <a:srgbClr val="007B5F"/>
      </a:accent3>
      <a:accent4>
        <a:srgbClr val="005F83"/>
      </a:accent4>
      <a:accent5>
        <a:srgbClr val="F3D54E"/>
      </a:accent5>
      <a:accent6>
        <a:srgbClr val="C3C6A8"/>
      </a:accent6>
      <a:hlink>
        <a:srgbClr val="3366CC"/>
      </a:hlink>
      <a:folHlink>
        <a:srgbClr val="33C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54B58C7B484EA4E9DF9E196CCA84C32" ma:contentTypeVersion="2" ma:contentTypeDescription="Create a new document." ma:contentTypeScope="" ma:versionID="d04b41d2be077454ff5a2fd6dee5fabf">
  <xsd:schema xmlns:xsd="http://www.w3.org/2001/XMLSchema" xmlns:xs="http://www.w3.org/2001/XMLSchema" xmlns:p="http://schemas.microsoft.com/office/2006/metadata/properties" targetNamespace="http://schemas.microsoft.com/office/2006/metadata/properties" ma:root="true" ma:fieldsID="124fd2d4348e31d7b7bcc391e9da950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C1DC9C-3DB8-48A4-9618-7EDADDE3FC71}">
  <ds:schemaRefs>
    <ds:schemaRef ds:uri="http://schemas.microsoft.com/sharepoint/v3/contenttype/forms"/>
  </ds:schemaRefs>
</ds:datastoreItem>
</file>

<file path=customXml/itemProps2.xml><?xml version="1.0" encoding="utf-8"?>
<ds:datastoreItem xmlns:ds="http://schemas.openxmlformats.org/officeDocument/2006/customXml" ds:itemID="{57A0697B-995F-4B74-9C1D-35AFB57956FD}">
  <ds:schemaRefs>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http://purl.org/dc/terms/"/>
    <ds:schemaRef ds:uri="http://purl.org/dc/elements/1.1/"/>
    <ds:schemaRef ds:uri="http://purl.org/dc/dcmitype/"/>
  </ds:schemaRefs>
</ds:datastoreItem>
</file>

<file path=customXml/itemProps3.xml><?xml version="1.0" encoding="utf-8"?>
<ds:datastoreItem xmlns:ds="http://schemas.openxmlformats.org/officeDocument/2006/customXml" ds:itemID="{382DA74B-0353-49A7-97B3-09EBFB3D7612}"/>
</file>

<file path=docProps/app.xml><?xml version="1.0" encoding="utf-8"?>
<Properties xmlns="http://schemas.openxmlformats.org/officeDocument/2006/extended-properties" xmlns:vt="http://schemas.openxmlformats.org/officeDocument/2006/docPropsVTypes">
  <Template/>
  <TotalTime>6813</TotalTime>
  <Words>3666</Words>
  <Application>Microsoft Office PowerPoint</Application>
  <PresentationFormat>On-screen Show (4:3)</PresentationFormat>
  <Paragraphs>829</Paragraphs>
  <Slides>78</Slides>
  <Notes>40</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Office Theme</vt:lpstr>
      <vt:lpstr>PowerPoint Presentation</vt:lpstr>
      <vt:lpstr>AGENDA</vt:lpstr>
      <vt:lpstr>Admin. &amp; Action Items from Last Meetings</vt:lpstr>
      <vt:lpstr>PowerPoint Presentation</vt:lpstr>
      <vt:lpstr>Program Recap and 2018 Pricing</vt:lpstr>
      <vt:lpstr>Program Timeline</vt:lpstr>
      <vt:lpstr>Enrollment Process</vt:lpstr>
      <vt:lpstr>Robust Marketing</vt:lpstr>
      <vt:lpstr>Renewable Experience Update</vt:lpstr>
      <vt:lpstr>2016 Settlement Agreement Program Capacity</vt:lpstr>
      <vt:lpstr>Solar*Rewards &amp; Net Metering Dashboards</vt:lpstr>
      <vt:lpstr>Solar*Rewards &amp; Net Metering Dashboards</vt:lpstr>
      <vt:lpstr>Solar*Rewards &amp; Net Metering Dashboards</vt:lpstr>
      <vt:lpstr>Solar*Rewards &amp; Net Metering Dashboards</vt:lpstr>
      <vt:lpstr>Solar*Rewards &amp; Net Metering Dashboards</vt:lpstr>
      <vt:lpstr>Solar*Rewards &amp; Net Metering Dashboards</vt:lpstr>
      <vt:lpstr>Solar*Rewards Community Project Status</vt:lpstr>
      <vt:lpstr>Solar*Rewards </vt:lpstr>
      <vt:lpstr>Solar*Rewards </vt:lpstr>
      <vt:lpstr>Solar*Rewards </vt:lpstr>
      <vt:lpstr>Solar*Rewards </vt:lpstr>
      <vt:lpstr>New! Solar*Rewards and NEM Webpages </vt:lpstr>
      <vt:lpstr>New! Participant Information Webpage </vt:lpstr>
      <vt:lpstr>Battery Interconnection Update </vt:lpstr>
      <vt:lpstr>Solar*Rewards Community</vt:lpstr>
      <vt:lpstr>Solar*Rewards Community</vt:lpstr>
      <vt:lpstr>Solar*Rewards Community</vt:lpstr>
      <vt:lpstr>Low-income SR*C RFP - Bid Review Screens</vt:lpstr>
      <vt:lpstr>Low-income SR*C RFP: Scoring Criteria </vt:lpstr>
      <vt:lpstr>Low-income SR*C RFP: Review Process</vt:lpstr>
      <vt:lpstr>Low-income SR*C RFP: Detailed Review</vt:lpstr>
      <vt:lpstr>Low-income SR*C RFP: Awarding Process</vt:lpstr>
      <vt:lpstr>The state of customer-sited batteries</vt:lpstr>
      <vt:lpstr>Using customer-sited batteries today and in the future</vt:lpstr>
      <vt:lpstr>Taking another step forward—battery demand response project</vt:lpstr>
      <vt:lpstr>Objectives of the project </vt:lpstr>
      <vt:lpstr>Value streams/functions we will explore</vt:lpstr>
      <vt:lpstr>Customer participation levels</vt:lpstr>
      <vt:lpstr>Event duration, frequency, and response speed</vt:lpstr>
      <vt:lpstr>Vendor eligibility</vt:lpstr>
      <vt:lpstr>Next steps* </vt:lpstr>
      <vt:lpstr>Hosting Capacity Resource</vt:lpstr>
      <vt:lpstr>Methodology:  Online Survey</vt:lpstr>
      <vt:lpstr>The Majority of Respondents are Windsource Customers</vt:lpstr>
      <vt:lpstr>Top Reason for Choosing Renewable  Program:  Help the Environment </vt:lpstr>
      <vt:lpstr>#1 Environmental Concern:  Reducing the  Impacts of Climate Change</vt:lpstr>
      <vt:lpstr>Climate Change is a Very Important  Consideration When Choosing Renewable Programs</vt:lpstr>
      <vt:lpstr>Sixty-five Percent of Respondents Did Not  Consider Other Renewable Programs or Did Not Recall</vt:lpstr>
      <vt:lpstr>Satisfaction with Value for Price Paid is High</vt:lpstr>
      <vt:lpstr>Miscellaneous Proceeding</vt:lpstr>
      <vt:lpstr>Continuing PLEXOS Solar Analysis </vt:lpstr>
      <vt:lpstr>Continuing PLEXOS Solar Analysis</vt:lpstr>
      <vt:lpstr>Continuing PLEXOS Solar Analysis</vt:lpstr>
      <vt:lpstr>Solar Marginal Cost Analysis</vt:lpstr>
      <vt:lpstr>Solar Marginal Cost Analysis</vt:lpstr>
      <vt:lpstr>Solar Marginal Cost Analysis</vt:lpstr>
      <vt:lpstr>Solar Marginal Cost Analysis</vt:lpstr>
      <vt:lpstr>Solar Marginal Cost Analysis</vt:lpstr>
      <vt:lpstr>Solar Marginal Cost Analysis</vt:lpstr>
      <vt:lpstr>Solar Marginal Cost Analysis</vt:lpstr>
      <vt:lpstr>Solar Avoided Costs - Energy Displaced by Solar Additions </vt:lpstr>
      <vt:lpstr>Solar Avoided Cost - Change in Starts</vt:lpstr>
      <vt:lpstr>Solar Avoided Cost</vt:lpstr>
      <vt:lpstr>Solar Avoided Cost</vt:lpstr>
      <vt:lpstr>Solar Avoided Cost</vt:lpstr>
      <vt:lpstr>Solar Avoided Cost</vt:lpstr>
      <vt:lpstr>Solar Avoided Cost</vt:lpstr>
      <vt:lpstr>Hourly Data </vt:lpstr>
      <vt:lpstr>Hourly Avoided Gen Jan 1 2020 – 50MW PV </vt:lpstr>
      <vt:lpstr>Hourly Avoided Gen July 15th 2020 – 50MW PV</vt:lpstr>
      <vt:lpstr>Monthly Change in Starts  2020 – 50 MW</vt:lpstr>
      <vt:lpstr>Monthly Change in Starts  2020 – 250 MW</vt:lpstr>
      <vt:lpstr>PowerPoint Presentation</vt:lpstr>
      <vt:lpstr>PowerPoint Presentation</vt:lpstr>
      <vt:lpstr>SPVTOU </vt:lpstr>
      <vt:lpstr>SPVTOU</vt:lpstr>
      <vt:lpstr>Wrap Up </vt:lpstr>
      <vt:lpstr>PowerPoint Presentation</vt:lpstr>
    </vt:vector>
  </TitlesOfParts>
  <Company>Xcel Energy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Xcel Energy</dc:creator>
  <cp:lastModifiedBy>Eric Van Orden</cp:lastModifiedBy>
  <cp:revision>368</cp:revision>
  <cp:lastPrinted>2018-02-22T14:08:29Z</cp:lastPrinted>
  <dcterms:created xsi:type="dcterms:W3CDTF">2014-10-16T17:34:05Z</dcterms:created>
  <dcterms:modified xsi:type="dcterms:W3CDTF">2018-02-23T15:26:49Z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0x010100954B58C7B484EA4E9DF9E196CCA84C32</vt:lpwstr>
  </property>
</Properties>
</file>